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846" r:id="rId1"/>
  </p:sldMasterIdLst>
  <p:notesMasterIdLst>
    <p:notesMasterId r:id="rId16"/>
  </p:notesMasterIdLst>
  <p:sldIdLst>
    <p:sldId id="256" r:id="rId2"/>
    <p:sldId id="257" r:id="rId3"/>
    <p:sldId id="265" r:id="rId4"/>
    <p:sldId id="270" r:id="rId5"/>
    <p:sldId id="274" r:id="rId6"/>
    <p:sldId id="275" r:id="rId7"/>
    <p:sldId id="269" r:id="rId8"/>
    <p:sldId id="278" r:id="rId9"/>
    <p:sldId id="279" r:id="rId10"/>
    <p:sldId id="280" r:id="rId11"/>
    <p:sldId id="266" r:id="rId12"/>
    <p:sldId id="276" r:id="rId13"/>
    <p:sldId id="277" r:id="rId14"/>
    <p:sldId id="281" r:id="rId15"/>
  </p:sldIdLst>
  <p:sldSz cx="9144000" cy="6858000" type="screen4x3"/>
  <p:notesSz cx="6858000" cy="9144000"/>
  <p:defaultTextStyle>
    <a:defPPr>
      <a:defRPr lang="he-IL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סגנון בהיר 1 - הדגשה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סגנון בהיר 2 - הדגשה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108" d="100"/>
          <a:sy n="108" d="100"/>
        </p:scale>
        <p:origin x="170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0D6D1D7-CD45-498A-8C61-0713EF1DA1D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 rtl="1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BB0522C-36B1-4284-BFDE-E53C660AE636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 rtl="1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3CA12EB-A052-44EB-97E7-EC8A0F3603E4}" type="datetimeFigureOut">
              <a:rPr lang="he-IL"/>
              <a:pPr>
                <a:defRPr/>
              </a:pPr>
              <a:t>כ"ב/טבת/תשפ"ב</a:t>
            </a:fld>
            <a:endParaRPr lang="he-IL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24252DFD-50D4-4D9F-9EF6-D08592636C8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pPr lvl="0"/>
            <a:endParaRPr lang="he-IL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3375BDE8-F016-4FE1-8784-11C1A0413B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8CB496-A157-4360-93F0-0E0441FCDD89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 rtl="1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8F5DDE-2D72-4687-A8DD-900313C1394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rtl="1" eaLnBrk="1" hangingPunct="1">
              <a:defRPr sz="1200"/>
            </a:lvl1pPr>
          </a:lstStyle>
          <a:p>
            <a:fld id="{5CDF13C9-C932-493E-B516-612E939CF8C5}" type="slidenum">
              <a:rPr lang="he-IL" altLang="he-IL"/>
              <a:pPr/>
              <a:t>‹#›</a:t>
            </a:fld>
            <a:endParaRPr lang="he-IL" altLang="he-I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>
            <a:extLst>
              <a:ext uri="{FF2B5EF4-FFF2-40B4-BE49-F238E27FC236}">
                <a16:creationId xmlns:a16="http://schemas.microsoft.com/office/drawing/2014/main" id="{59D995B0-F280-41B1-A4AB-DC03B54D2BE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Notes Placeholder 2">
            <a:extLst>
              <a:ext uri="{FF2B5EF4-FFF2-40B4-BE49-F238E27FC236}">
                <a16:creationId xmlns:a16="http://schemas.microsoft.com/office/drawing/2014/main" id="{F1793777-BE6E-4AA3-B1EA-A98747C87D2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e-IL" altLang="he-IL"/>
          </a:p>
        </p:txBody>
      </p:sp>
      <p:sp>
        <p:nvSpPr>
          <p:cNvPr id="7172" name="Slide Number Placeholder 3">
            <a:extLst>
              <a:ext uri="{FF2B5EF4-FFF2-40B4-BE49-F238E27FC236}">
                <a16:creationId xmlns:a16="http://schemas.microsoft.com/office/drawing/2014/main" id="{157759EC-2500-40CE-99C8-62B2E8F0873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</a:pPr>
            <a:fld id="{72321EF0-FDAC-4BC5-B01C-879A205E5950}" type="slidenum">
              <a:rPr lang="he-IL" altLang="he-IL"/>
              <a:pPr algn="l">
                <a:spcBef>
                  <a:spcPct val="0"/>
                </a:spcBef>
              </a:pPr>
              <a:t>4</a:t>
            </a:fld>
            <a:endParaRPr lang="he-IL" altLang="he-I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>
            <a:extLst>
              <a:ext uri="{FF2B5EF4-FFF2-40B4-BE49-F238E27FC236}">
                <a16:creationId xmlns:a16="http://schemas.microsoft.com/office/drawing/2014/main" id="{70B74D27-4FE6-401E-9ABC-D5D4ACE995A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Notes Placeholder 2">
            <a:extLst>
              <a:ext uri="{FF2B5EF4-FFF2-40B4-BE49-F238E27FC236}">
                <a16:creationId xmlns:a16="http://schemas.microsoft.com/office/drawing/2014/main" id="{376184B1-C235-44E2-B2A9-515FD4C27EF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e-IL" altLang="he-IL"/>
          </a:p>
        </p:txBody>
      </p:sp>
      <p:sp>
        <p:nvSpPr>
          <p:cNvPr id="9220" name="Slide Number Placeholder 3">
            <a:extLst>
              <a:ext uri="{FF2B5EF4-FFF2-40B4-BE49-F238E27FC236}">
                <a16:creationId xmlns:a16="http://schemas.microsoft.com/office/drawing/2014/main" id="{C325CDC6-F15A-4FBB-969F-213FEBE659E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</a:pPr>
            <a:fld id="{3612AEF0-DD70-40FB-94F7-B3421C29B455}" type="slidenum">
              <a:rPr lang="he-IL" altLang="he-IL"/>
              <a:pPr algn="l">
                <a:spcBef>
                  <a:spcPct val="0"/>
                </a:spcBef>
              </a:pPr>
              <a:t>5</a:t>
            </a:fld>
            <a:endParaRPr lang="he-IL" altLang="he-IL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>
            <a:extLst>
              <a:ext uri="{FF2B5EF4-FFF2-40B4-BE49-F238E27FC236}">
                <a16:creationId xmlns:a16="http://schemas.microsoft.com/office/drawing/2014/main" id="{70B74D27-4FE6-401E-9ABC-D5D4ACE995A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Notes Placeholder 2">
            <a:extLst>
              <a:ext uri="{FF2B5EF4-FFF2-40B4-BE49-F238E27FC236}">
                <a16:creationId xmlns:a16="http://schemas.microsoft.com/office/drawing/2014/main" id="{376184B1-C235-44E2-B2A9-515FD4C27EF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e-IL" altLang="he-IL"/>
          </a:p>
        </p:txBody>
      </p:sp>
      <p:sp>
        <p:nvSpPr>
          <p:cNvPr id="9220" name="Slide Number Placeholder 3">
            <a:extLst>
              <a:ext uri="{FF2B5EF4-FFF2-40B4-BE49-F238E27FC236}">
                <a16:creationId xmlns:a16="http://schemas.microsoft.com/office/drawing/2014/main" id="{C325CDC6-F15A-4FBB-969F-213FEBE659E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</a:pPr>
            <a:fld id="{3612AEF0-DD70-40FB-94F7-B3421C29B455}" type="slidenum">
              <a:rPr lang="he-IL" altLang="he-IL"/>
              <a:pPr algn="l">
                <a:spcBef>
                  <a:spcPct val="0"/>
                </a:spcBef>
              </a:pPr>
              <a:t>6</a:t>
            </a:fld>
            <a:endParaRPr lang="he-IL" altLang="he-IL"/>
          </a:p>
        </p:txBody>
      </p:sp>
    </p:spTree>
    <p:extLst>
      <p:ext uri="{BB962C8B-B14F-4D97-AF65-F5344CB8AC3E}">
        <p14:creationId xmlns:p14="http://schemas.microsoft.com/office/powerpoint/2010/main" val="38400348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746EC280-DB44-4744-87BC-7C95BF34CF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1C366DD5-B307-4848-9415-1ADEF5F8AD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he-IL"/>
              <a:t>לחץ כדי לערוך סגנון כותרת משנה של תבנית בסיס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E79DBAB6-7286-4FDB-9A6D-63962F443D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5EC0C8-6736-4504-8BBD-B307078FB78A}" type="datetime9">
              <a:rPr lang="he-IL"/>
              <a:pPr>
                <a:defRPr/>
              </a:pPr>
              <a:t>26 דצמבר, 2021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13F770E9-8A34-448A-BFB2-8F070A8C50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EACACEC3-02B0-4278-9C9E-889389937A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2626CB-26B9-4F4C-AC3E-38399CF7B818}" type="slidenum">
              <a:rPr lang="he-IL" altLang="he-IL"/>
              <a:pPr/>
              <a:t>‹#›</a:t>
            </a:fld>
            <a:endParaRPr lang="he-IL" altLang="he-IL"/>
          </a:p>
        </p:txBody>
      </p:sp>
    </p:spTree>
    <p:extLst>
      <p:ext uri="{BB962C8B-B14F-4D97-AF65-F5344CB8AC3E}">
        <p14:creationId xmlns:p14="http://schemas.microsoft.com/office/powerpoint/2010/main" val="4067594140"/>
      </p:ext>
    </p:extLst>
  </p:cSld>
  <p:clrMapOvr>
    <a:masterClrMapping/>
  </p:clrMapOvr>
  <p:hf hdr="0" ft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3B6FF22B-652E-4B5A-AF3B-974F628803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>
            <a:extLst>
              <a:ext uri="{FF2B5EF4-FFF2-40B4-BE49-F238E27FC236}">
                <a16:creationId xmlns:a16="http://schemas.microsoft.com/office/drawing/2014/main" id="{BBCA0C7E-EDF8-491D-8D13-EBFD0155C2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C982C2B3-3222-4089-868D-9890DD7FB4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1FAC8C-D4AC-466D-97CF-FD25226DADFD}" type="datetime9">
              <a:rPr lang="he-IL"/>
              <a:pPr>
                <a:defRPr/>
              </a:pPr>
              <a:t>26 דצמבר, 2021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25B529EE-693A-4CC1-B936-8A67F5C3E7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CB1C1F58-C5FC-45FF-A490-09C6620C8A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D4B39B-FCFF-4EE0-A337-F358D9B360F4}" type="slidenum">
              <a:rPr lang="he-IL" altLang="he-IL"/>
              <a:pPr/>
              <a:t>‹#›</a:t>
            </a:fld>
            <a:endParaRPr lang="he-IL" altLang="he-IL"/>
          </a:p>
        </p:txBody>
      </p:sp>
    </p:spTree>
    <p:extLst>
      <p:ext uri="{BB962C8B-B14F-4D97-AF65-F5344CB8AC3E}">
        <p14:creationId xmlns:p14="http://schemas.microsoft.com/office/powerpoint/2010/main" val="643537041"/>
      </p:ext>
    </p:extLst>
  </p:cSld>
  <p:clrMapOvr>
    <a:masterClrMapping/>
  </p:clrMapOvr>
  <p:hf hdr="0" ft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>
            <a:extLst>
              <a:ext uri="{FF2B5EF4-FFF2-40B4-BE49-F238E27FC236}">
                <a16:creationId xmlns:a16="http://schemas.microsoft.com/office/drawing/2014/main" id="{EC1BFFBE-80C9-48D9-B814-814CF91EB49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>
            <a:extLst>
              <a:ext uri="{FF2B5EF4-FFF2-40B4-BE49-F238E27FC236}">
                <a16:creationId xmlns:a16="http://schemas.microsoft.com/office/drawing/2014/main" id="{6FAD0969-445B-4825-A1B5-E445EC791F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F53B03AF-59A8-4EEA-8928-2E67655905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3CD565-091D-4559-B2E0-7B7616B4C355}" type="datetime9">
              <a:rPr lang="he-IL"/>
              <a:pPr>
                <a:defRPr/>
              </a:pPr>
              <a:t>26 דצמבר, 2021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EB85D229-1FF6-41FD-A89E-E826839184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B6E1B098-165B-42CC-BF98-398771163A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2C4406-840F-4E25-BAD7-F3A58D191286}" type="slidenum">
              <a:rPr lang="he-IL" altLang="he-IL"/>
              <a:pPr/>
              <a:t>‹#›</a:t>
            </a:fld>
            <a:endParaRPr lang="he-IL" altLang="he-IL"/>
          </a:p>
        </p:txBody>
      </p:sp>
    </p:spTree>
    <p:extLst>
      <p:ext uri="{BB962C8B-B14F-4D97-AF65-F5344CB8AC3E}">
        <p14:creationId xmlns:p14="http://schemas.microsoft.com/office/powerpoint/2010/main" val="3260787985"/>
      </p:ext>
    </p:extLst>
  </p:cSld>
  <p:clrMapOvr>
    <a:masterClrMapping/>
  </p:clrMapOvr>
  <p:hf hdr="0" ft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AB9DA2DB-E8F5-4EE8-AAA9-19F3851A8E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7C9F81EF-26F7-474F-B07D-28927FABC7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DC16C2ED-208D-40F1-B856-E38112BB93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D8644E-733B-42FE-977B-5A38832E1A0D}" type="datetime9">
              <a:rPr lang="he-IL"/>
              <a:pPr>
                <a:defRPr/>
              </a:pPr>
              <a:t>26 דצמבר, 2021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9DCB9EC3-69AF-4BB0-A4D7-A9319F4213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B004624A-B29E-4F15-B231-1C881E3D86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AE3055-2FC4-44BF-B29B-9CABA18AF741}" type="slidenum">
              <a:rPr lang="he-IL" altLang="he-IL"/>
              <a:pPr/>
              <a:t>‹#›</a:t>
            </a:fld>
            <a:endParaRPr lang="he-IL" altLang="he-IL"/>
          </a:p>
        </p:txBody>
      </p:sp>
    </p:spTree>
    <p:extLst>
      <p:ext uri="{BB962C8B-B14F-4D97-AF65-F5344CB8AC3E}">
        <p14:creationId xmlns:p14="http://schemas.microsoft.com/office/powerpoint/2010/main" val="1952309176"/>
      </p:ext>
    </p:extLst>
  </p:cSld>
  <p:clrMapOvr>
    <a:masterClrMapping/>
  </p:clrMapOvr>
  <p:hf hdr="0" ft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6872FAC8-3FF2-4CEA-A2D6-7AEE6FF811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9AA8A089-1F00-4889-A657-EB8E42BEEC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7B38C6A8-C438-44E3-BCB7-2FD0580DE8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037D6B-F376-489B-BCB4-02D341C8055C}" type="datetime9">
              <a:rPr lang="he-IL"/>
              <a:pPr>
                <a:defRPr/>
              </a:pPr>
              <a:t>26 דצמבר, 2021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61937D21-806A-4C8E-9CA4-CB0DCE454C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726A0EBF-93B9-42CB-AE78-20CEC81DF4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1EFF05-ABFC-4186-9A99-4D78A77FE614}" type="slidenum">
              <a:rPr lang="he-IL" altLang="he-IL"/>
              <a:pPr/>
              <a:t>‹#›</a:t>
            </a:fld>
            <a:endParaRPr lang="he-IL" altLang="he-IL"/>
          </a:p>
        </p:txBody>
      </p:sp>
    </p:spTree>
    <p:extLst>
      <p:ext uri="{BB962C8B-B14F-4D97-AF65-F5344CB8AC3E}">
        <p14:creationId xmlns:p14="http://schemas.microsoft.com/office/powerpoint/2010/main" val="56956969"/>
      </p:ext>
    </p:extLst>
  </p:cSld>
  <p:clrMapOvr>
    <a:masterClrMapping/>
  </p:clrMapOvr>
  <p:hf hdr="0" ft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CBA7E7DD-68C1-49AC-8B36-80A038F113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D3DCCE68-3E8C-45B4-B998-6CF6B5586B0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1CA6257C-E1F2-4E3B-9A68-ADEDBA0B96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של תאריך 3">
            <a:extLst>
              <a:ext uri="{FF2B5EF4-FFF2-40B4-BE49-F238E27FC236}">
                <a16:creationId xmlns:a16="http://schemas.microsoft.com/office/drawing/2014/main" id="{34A19359-EB79-4137-A26B-4A5F6259C1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8493CF-9F17-4015-9AF5-41AE4BEE41AF}" type="datetime9">
              <a:rPr lang="he-IL"/>
              <a:pPr>
                <a:defRPr/>
              </a:pPr>
              <a:t>26 דצמבר, 2021</a:t>
            </a:fld>
            <a:endParaRPr lang="he-IL"/>
          </a:p>
        </p:txBody>
      </p:sp>
      <p:sp>
        <p:nvSpPr>
          <p:cNvPr id="6" name="מציין מיקום של כותרת תחתונה 4">
            <a:extLst>
              <a:ext uri="{FF2B5EF4-FFF2-40B4-BE49-F238E27FC236}">
                <a16:creationId xmlns:a16="http://schemas.microsoft.com/office/drawing/2014/main" id="{1CAF939B-F510-4082-BDD7-D524A35AB6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7" name="מציין מיקום של מספר שקופית 5">
            <a:extLst>
              <a:ext uri="{FF2B5EF4-FFF2-40B4-BE49-F238E27FC236}">
                <a16:creationId xmlns:a16="http://schemas.microsoft.com/office/drawing/2014/main" id="{7728F2C0-5298-4EAE-A10F-EC16A0D813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2306CC-DE25-40F1-BDBC-839AD85E9057}" type="slidenum">
              <a:rPr lang="he-IL" altLang="he-IL"/>
              <a:pPr/>
              <a:t>‹#›</a:t>
            </a:fld>
            <a:endParaRPr lang="he-IL" altLang="he-IL"/>
          </a:p>
        </p:txBody>
      </p:sp>
    </p:spTree>
    <p:extLst>
      <p:ext uri="{BB962C8B-B14F-4D97-AF65-F5344CB8AC3E}">
        <p14:creationId xmlns:p14="http://schemas.microsoft.com/office/powerpoint/2010/main" val="3240628056"/>
      </p:ext>
    </p:extLst>
  </p:cSld>
  <p:clrMapOvr>
    <a:masterClrMapping/>
  </p:clrMapOvr>
  <p:hf hdr="0" ft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55157891-7B2B-4DD9-A26A-F55854D15B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773ABAEC-384E-4BFA-8745-B3BC6ABBA8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F93B7556-4C83-4DEF-BA2C-DB4E130657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טקסט 4">
            <a:extLst>
              <a:ext uri="{FF2B5EF4-FFF2-40B4-BE49-F238E27FC236}">
                <a16:creationId xmlns:a16="http://schemas.microsoft.com/office/drawing/2014/main" id="{EC1A3EC8-0C35-4F20-BFB3-FB6DA80C402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מציין מיקום תוכן 5">
            <a:extLst>
              <a:ext uri="{FF2B5EF4-FFF2-40B4-BE49-F238E27FC236}">
                <a16:creationId xmlns:a16="http://schemas.microsoft.com/office/drawing/2014/main" id="{6D4842BF-9D29-4A02-AAFA-8593A085B65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7" name="מציין מיקום של תאריך 3">
            <a:extLst>
              <a:ext uri="{FF2B5EF4-FFF2-40B4-BE49-F238E27FC236}">
                <a16:creationId xmlns:a16="http://schemas.microsoft.com/office/drawing/2014/main" id="{82A59CD9-9A6D-4EF7-8234-D8376F9ACF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240DD2-B5F7-49B6-ADC7-C5BB5A518DAC}" type="datetime9">
              <a:rPr lang="he-IL"/>
              <a:pPr>
                <a:defRPr/>
              </a:pPr>
              <a:t>26 דצמבר, 2021</a:t>
            </a:fld>
            <a:endParaRPr lang="he-IL"/>
          </a:p>
        </p:txBody>
      </p:sp>
      <p:sp>
        <p:nvSpPr>
          <p:cNvPr id="8" name="מציין מיקום של כותרת תחתונה 4">
            <a:extLst>
              <a:ext uri="{FF2B5EF4-FFF2-40B4-BE49-F238E27FC236}">
                <a16:creationId xmlns:a16="http://schemas.microsoft.com/office/drawing/2014/main" id="{D6103EB6-AFA6-4EC3-B012-3318ABCF20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9" name="מציין מיקום של מספר שקופית 5">
            <a:extLst>
              <a:ext uri="{FF2B5EF4-FFF2-40B4-BE49-F238E27FC236}">
                <a16:creationId xmlns:a16="http://schemas.microsoft.com/office/drawing/2014/main" id="{836CB649-6DD9-4F55-9704-3A99BDA578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879628-B471-47E4-BBAF-DADBCF0AD708}" type="slidenum">
              <a:rPr lang="he-IL" altLang="he-IL"/>
              <a:pPr/>
              <a:t>‹#›</a:t>
            </a:fld>
            <a:endParaRPr lang="he-IL" altLang="he-IL"/>
          </a:p>
        </p:txBody>
      </p:sp>
    </p:spTree>
    <p:extLst>
      <p:ext uri="{BB962C8B-B14F-4D97-AF65-F5344CB8AC3E}">
        <p14:creationId xmlns:p14="http://schemas.microsoft.com/office/powerpoint/2010/main" val="585857820"/>
      </p:ext>
    </p:extLst>
  </p:cSld>
  <p:clrMapOvr>
    <a:masterClrMapping/>
  </p:clrMapOvr>
  <p:hf hdr="0" ft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D243346D-5FC4-47FA-BDFB-997124FC93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אריך 3">
            <a:extLst>
              <a:ext uri="{FF2B5EF4-FFF2-40B4-BE49-F238E27FC236}">
                <a16:creationId xmlns:a16="http://schemas.microsoft.com/office/drawing/2014/main" id="{7B031E97-364B-4A84-9C5C-A60D174119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0AAC8C-9185-47C1-B3B2-346CF9F38850}" type="datetime9">
              <a:rPr lang="he-IL"/>
              <a:pPr>
                <a:defRPr/>
              </a:pPr>
              <a:t>26 דצמבר, 2021</a:t>
            </a:fld>
            <a:endParaRPr lang="he-IL"/>
          </a:p>
        </p:txBody>
      </p:sp>
      <p:sp>
        <p:nvSpPr>
          <p:cNvPr id="4" name="מציין מיקום של כותרת תחתונה 4">
            <a:extLst>
              <a:ext uri="{FF2B5EF4-FFF2-40B4-BE49-F238E27FC236}">
                <a16:creationId xmlns:a16="http://schemas.microsoft.com/office/drawing/2014/main" id="{3E925480-D747-487A-B135-BB577B927F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5" name="מציין מיקום של מספר שקופית 5">
            <a:extLst>
              <a:ext uri="{FF2B5EF4-FFF2-40B4-BE49-F238E27FC236}">
                <a16:creationId xmlns:a16="http://schemas.microsoft.com/office/drawing/2014/main" id="{28E88A85-AC46-46BB-89C4-B6D337AFC1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BFDDDF-35CA-4E85-90A2-CC40CFEED51C}" type="slidenum">
              <a:rPr lang="he-IL" altLang="he-IL"/>
              <a:pPr/>
              <a:t>‹#›</a:t>
            </a:fld>
            <a:endParaRPr lang="he-IL" altLang="he-IL"/>
          </a:p>
        </p:txBody>
      </p:sp>
    </p:spTree>
    <p:extLst>
      <p:ext uri="{BB962C8B-B14F-4D97-AF65-F5344CB8AC3E}">
        <p14:creationId xmlns:p14="http://schemas.microsoft.com/office/powerpoint/2010/main" val="134730211"/>
      </p:ext>
    </p:extLst>
  </p:cSld>
  <p:clrMapOvr>
    <a:masterClrMapping/>
  </p:clrMapOvr>
  <p:hf hdr="0" ft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3">
            <a:extLst>
              <a:ext uri="{FF2B5EF4-FFF2-40B4-BE49-F238E27FC236}">
                <a16:creationId xmlns:a16="http://schemas.microsoft.com/office/drawing/2014/main" id="{D7A8F741-C029-42FE-A48A-17BD7F7B51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1FF959-4DBA-4C79-98F2-A5AC64FD2AE5}" type="datetime9">
              <a:rPr lang="he-IL"/>
              <a:pPr>
                <a:defRPr/>
              </a:pPr>
              <a:t>26 דצמבר, 2021</a:t>
            </a:fld>
            <a:endParaRPr lang="he-IL"/>
          </a:p>
        </p:txBody>
      </p:sp>
      <p:sp>
        <p:nvSpPr>
          <p:cNvPr id="3" name="מציין מיקום של כותרת תחתונה 4">
            <a:extLst>
              <a:ext uri="{FF2B5EF4-FFF2-40B4-BE49-F238E27FC236}">
                <a16:creationId xmlns:a16="http://schemas.microsoft.com/office/drawing/2014/main" id="{640104D4-A048-4980-9394-BA9582DBDD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4" name="מציין מיקום של מספר שקופית 5">
            <a:extLst>
              <a:ext uri="{FF2B5EF4-FFF2-40B4-BE49-F238E27FC236}">
                <a16:creationId xmlns:a16="http://schemas.microsoft.com/office/drawing/2014/main" id="{5B5E50B9-FD2D-4A82-8FFB-B1AACE7E7A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75B843-2B1D-4E49-90D5-1607DCDB24BE}" type="slidenum">
              <a:rPr lang="he-IL" altLang="he-IL"/>
              <a:pPr/>
              <a:t>‹#›</a:t>
            </a:fld>
            <a:endParaRPr lang="he-IL" altLang="he-IL"/>
          </a:p>
        </p:txBody>
      </p:sp>
    </p:spTree>
    <p:extLst>
      <p:ext uri="{BB962C8B-B14F-4D97-AF65-F5344CB8AC3E}">
        <p14:creationId xmlns:p14="http://schemas.microsoft.com/office/powerpoint/2010/main" val="3399427621"/>
      </p:ext>
    </p:extLst>
  </p:cSld>
  <p:clrMapOvr>
    <a:masterClrMapping/>
  </p:clrMapOvr>
  <p:hf hdr="0" ft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F71CA617-1506-4C3B-BCB0-43D15327B3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1FE6097E-DF01-4EAF-B229-5A6202BDFD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id="{AD01D443-30DC-4995-B279-26AA02DBB4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3">
            <a:extLst>
              <a:ext uri="{FF2B5EF4-FFF2-40B4-BE49-F238E27FC236}">
                <a16:creationId xmlns:a16="http://schemas.microsoft.com/office/drawing/2014/main" id="{23F50F68-854B-4986-975F-6F91F8326A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2CEDEE-302A-4E29-87A8-E6604FD902AB}" type="datetime9">
              <a:rPr lang="he-IL"/>
              <a:pPr>
                <a:defRPr/>
              </a:pPr>
              <a:t>26 דצמבר, 2021</a:t>
            </a:fld>
            <a:endParaRPr lang="he-IL"/>
          </a:p>
        </p:txBody>
      </p:sp>
      <p:sp>
        <p:nvSpPr>
          <p:cNvPr id="6" name="מציין מיקום של כותרת תחתונה 4">
            <a:extLst>
              <a:ext uri="{FF2B5EF4-FFF2-40B4-BE49-F238E27FC236}">
                <a16:creationId xmlns:a16="http://schemas.microsoft.com/office/drawing/2014/main" id="{4D55C7E7-5DE8-4CC3-AD56-028FDE76C3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7" name="מציין מיקום של מספר שקופית 5">
            <a:extLst>
              <a:ext uri="{FF2B5EF4-FFF2-40B4-BE49-F238E27FC236}">
                <a16:creationId xmlns:a16="http://schemas.microsoft.com/office/drawing/2014/main" id="{84CDF541-CB8E-4DC1-A2A8-C9E2433453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D36217-B8CC-4D77-AA2F-C1F2005E84CA}" type="slidenum">
              <a:rPr lang="he-IL" altLang="he-IL"/>
              <a:pPr/>
              <a:t>‹#›</a:t>
            </a:fld>
            <a:endParaRPr lang="he-IL" altLang="he-IL"/>
          </a:p>
        </p:txBody>
      </p:sp>
    </p:spTree>
    <p:extLst>
      <p:ext uri="{BB962C8B-B14F-4D97-AF65-F5344CB8AC3E}">
        <p14:creationId xmlns:p14="http://schemas.microsoft.com/office/powerpoint/2010/main" val="75702558"/>
      </p:ext>
    </p:extLst>
  </p:cSld>
  <p:clrMapOvr>
    <a:masterClrMapping/>
  </p:clrMapOvr>
  <p:hf hdr="0" ft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34AD33D4-C8EE-4560-93F1-8D447822B6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מונה 2">
            <a:extLst>
              <a:ext uri="{FF2B5EF4-FFF2-40B4-BE49-F238E27FC236}">
                <a16:creationId xmlns:a16="http://schemas.microsoft.com/office/drawing/2014/main" id="{F579F56E-C497-4688-AAC9-659E8D302E8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1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he-IL" noProof="0"/>
          </a:p>
        </p:txBody>
      </p:sp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id="{8E916D97-83F8-4314-B88D-A058DC7EA2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3">
            <a:extLst>
              <a:ext uri="{FF2B5EF4-FFF2-40B4-BE49-F238E27FC236}">
                <a16:creationId xmlns:a16="http://schemas.microsoft.com/office/drawing/2014/main" id="{FC6CA9F2-3FA7-47B6-86F9-8B03EFF586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CEEA43-05E7-46ED-8FE9-89232583526C}" type="datetime9">
              <a:rPr lang="he-IL"/>
              <a:pPr>
                <a:defRPr/>
              </a:pPr>
              <a:t>26 דצמבר, 2021</a:t>
            </a:fld>
            <a:endParaRPr lang="he-IL"/>
          </a:p>
        </p:txBody>
      </p:sp>
      <p:sp>
        <p:nvSpPr>
          <p:cNvPr id="6" name="מציין מיקום של כותרת תחתונה 4">
            <a:extLst>
              <a:ext uri="{FF2B5EF4-FFF2-40B4-BE49-F238E27FC236}">
                <a16:creationId xmlns:a16="http://schemas.microsoft.com/office/drawing/2014/main" id="{8CD61D89-9C2A-4FC6-BF44-EA6E10C9E2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7" name="מציין מיקום של מספר שקופית 5">
            <a:extLst>
              <a:ext uri="{FF2B5EF4-FFF2-40B4-BE49-F238E27FC236}">
                <a16:creationId xmlns:a16="http://schemas.microsoft.com/office/drawing/2014/main" id="{35DE53EF-0E84-4917-A011-38E5465E7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E39C79-1959-482F-9E84-10A5644A3299}" type="slidenum">
              <a:rPr lang="he-IL" altLang="he-IL"/>
              <a:pPr/>
              <a:t>‹#›</a:t>
            </a:fld>
            <a:endParaRPr lang="he-IL" altLang="he-IL"/>
          </a:p>
        </p:txBody>
      </p:sp>
    </p:spTree>
    <p:extLst>
      <p:ext uri="{BB962C8B-B14F-4D97-AF65-F5344CB8AC3E}">
        <p14:creationId xmlns:p14="http://schemas.microsoft.com/office/powerpoint/2010/main" val="4058301310"/>
      </p:ext>
    </p:extLst>
  </p:cSld>
  <p:clrMapOvr>
    <a:masterClrMapping/>
  </p:clrMapOvr>
  <p:hf hdr="0" ft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מציין מיקום של כותרת 1">
            <a:extLst>
              <a:ext uri="{FF2B5EF4-FFF2-40B4-BE49-F238E27FC236}">
                <a16:creationId xmlns:a16="http://schemas.microsoft.com/office/drawing/2014/main" id="{D9AC2066-6E2C-4A83-9033-2FFD1109778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e-IL" altLang="he-IL"/>
              <a:t>לחץ כדי לערוך סגנון כותרת של תבנית בסיס</a:t>
            </a:r>
          </a:p>
        </p:txBody>
      </p:sp>
      <p:sp>
        <p:nvSpPr>
          <p:cNvPr id="1027" name="מציין מיקום טקסט 2">
            <a:extLst>
              <a:ext uri="{FF2B5EF4-FFF2-40B4-BE49-F238E27FC236}">
                <a16:creationId xmlns:a16="http://schemas.microsoft.com/office/drawing/2014/main" id="{F8345594-F518-45B2-9ECB-645630C8147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e-IL" altLang="he-IL"/>
              <a:t>לחץ כדי לערוך סגנונות טקסט של תבנית בסיס</a:t>
            </a:r>
          </a:p>
          <a:p>
            <a:pPr lvl="1"/>
            <a:r>
              <a:rPr lang="he-IL" altLang="he-IL"/>
              <a:t>רמה שנייה</a:t>
            </a:r>
          </a:p>
          <a:p>
            <a:pPr lvl="2"/>
            <a:r>
              <a:rPr lang="he-IL" altLang="he-IL"/>
              <a:t>רמה שלישית</a:t>
            </a:r>
          </a:p>
          <a:p>
            <a:pPr lvl="3"/>
            <a:r>
              <a:rPr lang="he-IL" altLang="he-IL"/>
              <a:t>רמה רביעית</a:t>
            </a:r>
          </a:p>
          <a:p>
            <a:pPr lvl="4"/>
            <a:r>
              <a:rPr lang="he-IL" alt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27D72B2A-F16F-4BC0-8D50-8340BF6BE63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 rtl="1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F1557FD-33E5-4205-84F4-BCD041A869DE}" type="datetime9">
              <a:rPr lang="he-IL"/>
              <a:pPr>
                <a:defRPr/>
              </a:pPr>
              <a:t>26 דצמבר, 2021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9B6F60DD-B924-489C-ACE0-DAA7A90551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 rtl="1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0FDB8C1C-E43F-4DA6-8AC5-1D4B24BE79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rtl="1" eaLnBrk="1" hangingPunct="1">
              <a:defRPr sz="900">
                <a:solidFill>
                  <a:srgbClr val="898989"/>
                </a:solidFill>
              </a:defRPr>
            </a:lvl1pPr>
          </a:lstStyle>
          <a:p>
            <a:fld id="{B079A67F-9B6C-4997-98E9-6C87B245C22F}" type="slidenum">
              <a:rPr lang="he-IL" altLang="he-IL"/>
              <a:pPr/>
              <a:t>‹#›</a:t>
            </a:fld>
            <a:endParaRPr lang="he-IL" altLang="he-I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7" r:id="rId1"/>
    <p:sldLayoutId id="2147483848" r:id="rId2"/>
    <p:sldLayoutId id="2147483849" r:id="rId3"/>
    <p:sldLayoutId id="2147483850" r:id="rId4"/>
    <p:sldLayoutId id="2147483851" r:id="rId5"/>
    <p:sldLayoutId id="2147483852" r:id="rId6"/>
    <p:sldLayoutId id="2147483853" r:id="rId7"/>
    <p:sldLayoutId id="2147483854" r:id="rId8"/>
    <p:sldLayoutId id="2147483855" r:id="rId9"/>
    <p:sldLayoutId id="2147483856" r:id="rId10"/>
    <p:sldLayoutId id="2147483857" r:id="rId11"/>
  </p:sldLayoutIdLst>
  <p:hf hdr="0" ftr="0"/>
  <p:txStyles>
    <p:titleStyle>
      <a:lvl1pPr algn="r" defTabSz="685800" rtl="1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r" defTabSz="685800" rtl="1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cs typeface="Times New Roman" panose="02020603050405020304" pitchFamily="18" charset="0"/>
        </a:defRPr>
      </a:lvl2pPr>
      <a:lvl3pPr algn="r" defTabSz="685800" rtl="1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cs typeface="Times New Roman" panose="02020603050405020304" pitchFamily="18" charset="0"/>
        </a:defRPr>
      </a:lvl3pPr>
      <a:lvl4pPr algn="r" defTabSz="685800" rtl="1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cs typeface="Times New Roman" panose="02020603050405020304" pitchFamily="18" charset="0"/>
        </a:defRPr>
      </a:lvl4pPr>
      <a:lvl5pPr algn="r" defTabSz="685800" rtl="1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cs typeface="Times New Roman" panose="02020603050405020304" pitchFamily="18" charset="0"/>
        </a:defRPr>
      </a:lvl5pPr>
      <a:lvl6pPr marL="457200" algn="r" defTabSz="685800" rtl="1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cs typeface="Times New Roman" panose="02020603050405020304" pitchFamily="18" charset="0"/>
        </a:defRPr>
      </a:lvl6pPr>
      <a:lvl7pPr marL="914400" algn="r" defTabSz="685800" rtl="1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cs typeface="Times New Roman" panose="02020603050405020304" pitchFamily="18" charset="0"/>
        </a:defRPr>
      </a:lvl7pPr>
      <a:lvl8pPr marL="1371600" algn="r" defTabSz="685800" rtl="1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cs typeface="Times New Roman" panose="02020603050405020304" pitchFamily="18" charset="0"/>
        </a:defRPr>
      </a:lvl8pPr>
      <a:lvl9pPr marL="1828800" algn="r" defTabSz="685800" rtl="1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cs typeface="Times New Roman" panose="02020603050405020304" pitchFamily="18" charset="0"/>
        </a:defRPr>
      </a:lvl9pPr>
    </p:titleStyle>
    <p:bodyStyle>
      <a:lvl1pPr marL="171450" indent="-171450" algn="r" defTabSz="685800" rtl="1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r" defTabSz="685800" rtl="1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r" defTabSz="685800" rtl="1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r" defTabSz="685800" rtl="1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r" defTabSz="685800" rtl="1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w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4A9F3C-F0F8-4780-ABC5-BF983E75FF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65263" y="268288"/>
            <a:ext cx="6392862" cy="849312"/>
          </a:xfrm>
        </p:spPr>
        <p:txBody>
          <a:bodyPr rtlCol="1">
            <a:norm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he-IL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ההתמחות תכן וייצור </a:t>
            </a:r>
          </a:p>
        </p:txBody>
      </p:sp>
      <p:sp>
        <p:nvSpPr>
          <p:cNvPr id="3075" name="Date Placeholder 3">
            <a:extLst>
              <a:ext uri="{FF2B5EF4-FFF2-40B4-BE49-F238E27FC236}">
                <a16:creationId xmlns:a16="http://schemas.microsoft.com/office/drawing/2014/main" id="{279D6644-816C-49CF-AA28-B56259A8770D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algn="r" rtl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he-IL" altLang="he-IL" sz="900">
                <a:solidFill>
                  <a:srgbClr val="FFFFFF"/>
                </a:solidFill>
                <a:cs typeface="David" panose="020E0502060401010101" pitchFamily="34" charset="-79"/>
              </a:rPr>
              <a:t>2020</a:t>
            </a:r>
          </a:p>
        </p:txBody>
      </p:sp>
      <p:sp>
        <p:nvSpPr>
          <p:cNvPr id="3076" name="Slide Number Placeholder 4">
            <a:extLst>
              <a:ext uri="{FF2B5EF4-FFF2-40B4-BE49-F238E27FC236}">
                <a16:creationId xmlns:a16="http://schemas.microsoft.com/office/drawing/2014/main" id="{20B351B9-F654-4F8A-A112-F762CBE771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l">
              <a:lnSpc>
                <a:spcPct val="100000"/>
              </a:lnSpc>
              <a:spcBef>
                <a:spcPct val="0"/>
              </a:spcBef>
              <a:buFontTx/>
              <a:buNone/>
            </a:pPr>
            <a:fld id="{2FFA6856-642A-4A7A-A99B-8F1AFFECCB55}" type="slidenum">
              <a:rPr lang="he-IL" altLang="he-IL" sz="1200">
                <a:solidFill>
                  <a:srgbClr val="898989"/>
                </a:solidFill>
                <a:cs typeface="David" panose="020E0502060401010101" pitchFamily="34" charset="-79"/>
              </a:rPr>
              <a:pPr algn="l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</a:t>
            </a:fld>
            <a:endParaRPr lang="he-IL" altLang="he-IL" sz="1200">
              <a:solidFill>
                <a:srgbClr val="898989"/>
              </a:solidFill>
              <a:cs typeface="David" panose="020E0502060401010101" pitchFamily="34" charset="-79"/>
            </a:endParaRPr>
          </a:p>
        </p:txBody>
      </p:sp>
      <p:sp>
        <p:nvSpPr>
          <p:cNvPr id="5" name="Text Box 30">
            <a:extLst>
              <a:ext uri="{FF2B5EF4-FFF2-40B4-BE49-F238E27FC236}">
                <a16:creationId xmlns:a16="http://schemas.microsoft.com/office/drawing/2014/main" id="{9E5D7BFB-1B1A-4E19-BE62-95490FE5CF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7412" y="1700808"/>
            <a:ext cx="532923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o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o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he-IL" altLang="he-IL" sz="4400" dirty="0">
                <a:solidFill>
                  <a:srgbClr val="990000"/>
                </a:solidFill>
              </a:rPr>
              <a:t>לשנת הלימודים תשפ"ב  </a:t>
            </a:r>
            <a:endParaRPr lang="en-US" altLang="he-IL" sz="4400" dirty="0">
              <a:solidFill>
                <a:srgbClr val="990000"/>
              </a:solidFill>
            </a:endParaRPr>
          </a:p>
        </p:txBody>
      </p:sp>
      <p:sp>
        <p:nvSpPr>
          <p:cNvPr id="6" name="Text Box 28">
            <a:extLst>
              <a:ext uri="{FF2B5EF4-FFF2-40B4-BE49-F238E27FC236}">
                <a16:creationId xmlns:a16="http://schemas.microsoft.com/office/drawing/2014/main" id="{4B09FEEF-671C-4B3B-AAA2-A401F7BC17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521" y="3136612"/>
            <a:ext cx="807553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o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o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None/>
            </a:pPr>
            <a:r>
              <a:rPr lang="he-IL" altLang="he-IL" sz="3600" dirty="0">
                <a:solidFill>
                  <a:srgbClr val="990000"/>
                </a:solidFill>
              </a:rPr>
              <a:t>הכין: איציק יפרח - אחראי התמחות תכן ויצור</a:t>
            </a:r>
            <a:endParaRPr lang="en-US" altLang="he-IL" sz="3600" dirty="0">
              <a:solidFill>
                <a:srgbClr val="99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4A92F9-1EF0-42ED-AAC0-989F904342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100" y="206375"/>
            <a:ext cx="7543800" cy="858838"/>
          </a:xfrm>
        </p:spPr>
        <p:txBody>
          <a:bodyPr rtlCol="1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e-IL" dirty="0">
                <a:solidFill>
                  <a:schemeClr val="bg1"/>
                </a:solidFill>
                <a:cs typeface="+mn-cs"/>
              </a:rPr>
              <a:t>דוגמאות לפרוייקטי גמר בהתמחות </a:t>
            </a:r>
          </a:p>
        </p:txBody>
      </p:sp>
      <p:sp>
        <p:nvSpPr>
          <p:cNvPr id="10243" name="Date Placeholder 6">
            <a:extLst>
              <a:ext uri="{FF2B5EF4-FFF2-40B4-BE49-F238E27FC236}">
                <a16:creationId xmlns:a16="http://schemas.microsoft.com/office/drawing/2014/main" id="{D943080E-FEAA-4E1E-A125-D428AC89A0AC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algn="r" rtl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D548D4A-5224-4CA9-9F75-0784C9BBA5D6}" type="datetime9">
              <a:rPr kumimoji="0" lang="he-IL" altLang="he-IL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David" panose="020E0502060401010101" pitchFamily="34" charset="-79"/>
              </a:rPr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26 דצמבר, 2021</a:t>
            </a:fld>
            <a:endParaRPr kumimoji="0" lang="he-IL" altLang="he-IL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David" panose="020E0502060401010101" pitchFamily="34" charset="-79"/>
            </a:endParaRP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96836109-347F-4EB6-AD49-F42C5BF87E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B03E7D2-2D36-44F0-929D-166FDD0D6F9F}" type="slidenum">
              <a:rPr kumimoji="0" lang="he-IL" altLang="he-IL" sz="9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he-IL" altLang="he-IL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245" name="מציין מיקום תוכן 3">
            <a:extLst>
              <a:ext uri="{FF2B5EF4-FFF2-40B4-BE49-F238E27FC236}">
                <a16:creationId xmlns:a16="http://schemas.microsoft.com/office/drawing/2014/main" id="{D3AB7870-DF11-4D9B-A879-AD9CB4DAE76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76609" y="1357770"/>
            <a:ext cx="8640959" cy="503509"/>
          </a:xfrm>
        </p:spPr>
        <p:txBody>
          <a:bodyPr/>
          <a:lstStyle/>
          <a:p>
            <a:pPr marL="0" indent="0" eaLnBrk="1" hangingPunct="1">
              <a:lnSpc>
                <a:spcPct val="150000"/>
              </a:lnSpc>
              <a:spcBef>
                <a:spcPts val="0"/>
              </a:spcBef>
              <a:buNone/>
            </a:pPr>
            <a:r>
              <a:rPr lang="he-IL" altLang="he-IL" sz="2000" b="1" dirty="0">
                <a:latin typeface="+mn-lt"/>
                <a:ea typeface="+mn-ea"/>
                <a:cs typeface="+mn-cs"/>
              </a:rPr>
              <a:t>פרויקט מחקר אנליטי ניסויי למדידת טמפרטורה והתפלגות הטמפרטורה בחומר גלם</a:t>
            </a:r>
            <a:endParaRPr lang="he-IL" altLang="he-IL" sz="2000" b="1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C751E8B-28B5-49A2-A0F0-B074F2462988}"/>
              </a:ext>
            </a:extLst>
          </p:cNvPr>
          <p:cNvSpPr txBox="1">
            <a:spLocks/>
          </p:cNvSpPr>
          <p:nvPr/>
        </p:nvSpPr>
        <p:spPr bwMode="auto">
          <a:xfrm>
            <a:off x="249552" y="4128979"/>
            <a:ext cx="8875619" cy="744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defTabSz="685800" rtl="1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r" defTabSz="685800" rtl="1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  <a:cs typeface="Times New Roman" panose="02020603050405020304" pitchFamily="18" charset="0"/>
              </a:defRPr>
            </a:lvl2pPr>
            <a:lvl3pPr algn="r" defTabSz="685800" rtl="1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  <a:cs typeface="Times New Roman" panose="02020603050405020304" pitchFamily="18" charset="0"/>
              </a:defRPr>
            </a:lvl3pPr>
            <a:lvl4pPr algn="r" defTabSz="685800" rtl="1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  <a:cs typeface="Times New Roman" panose="02020603050405020304" pitchFamily="18" charset="0"/>
              </a:defRPr>
            </a:lvl4pPr>
            <a:lvl5pPr algn="r" defTabSz="685800" rtl="1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  <a:cs typeface="Times New Roman" panose="02020603050405020304" pitchFamily="18" charset="0"/>
              </a:defRPr>
            </a:lvl5pPr>
            <a:lvl6pPr marL="457200" algn="r" defTabSz="685800" rtl="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  <a:cs typeface="Times New Roman" panose="02020603050405020304" pitchFamily="18" charset="0"/>
              </a:defRPr>
            </a:lvl6pPr>
            <a:lvl7pPr marL="914400" algn="r" defTabSz="685800" rtl="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  <a:cs typeface="Times New Roman" panose="02020603050405020304" pitchFamily="18" charset="0"/>
              </a:defRPr>
            </a:lvl7pPr>
            <a:lvl8pPr marL="1371600" algn="r" defTabSz="685800" rtl="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  <a:cs typeface="Times New Roman" panose="02020603050405020304" pitchFamily="18" charset="0"/>
              </a:defRPr>
            </a:lvl8pPr>
            <a:lvl9pPr marL="1828800" algn="r" defTabSz="685800" rtl="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  <a:cs typeface="Times New Roman" panose="02020603050405020304" pitchFamily="18" charset="0"/>
              </a:defRPr>
            </a:lvl9pPr>
          </a:lstStyle>
          <a:p>
            <a:pPr marL="0" marR="0" lvl="0" indent="0" algn="ctr" defTabSz="685800" rtl="1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j-ea"/>
              <a:cs typeface="+mj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22E10B4-5D24-4089-808F-939A2FE899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184" y="2117215"/>
            <a:ext cx="4360893" cy="275662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6ADCE1A-EE81-496E-8E1A-DA13DA02E8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9924" y="1988292"/>
            <a:ext cx="4455247" cy="2885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23382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C7EEB0-5B6B-49E7-AE86-BAEB0E4F03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5513" y="117475"/>
            <a:ext cx="6348412" cy="1320800"/>
          </a:xfrm>
        </p:spPr>
        <p:txBody>
          <a:bodyPr rtlCol="1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e-I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פרוייקטים בהתמחות - דוגמאות</a:t>
            </a:r>
          </a:p>
        </p:txBody>
      </p:sp>
      <p:sp>
        <p:nvSpPr>
          <p:cNvPr id="11267" name="Slide Number Placeholder 4">
            <a:extLst>
              <a:ext uri="{FF2B5EF4-FFF2-40B4-BE49-F238E27FC236}">
                <a16:creationId xmlns:a16="http://schemas.microsoft.com/office/drawing/2014/main" id="{7B4C3890-BB1F-4D44-94D5-4E545F1545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l">
              <a:lnSpc>
                <a:spcPct val="100000"/>
              </a:lnSpc>
              <a:spcBef>
                <a:spcPct val="0"/>
              </a:spcBef>
              <a:buFontTx/>
              <a:buNone/>
            </a:pPr>
            <a:fld id="{47CA114A-B390-4B43-8ECC-1B56D794150B}" type="slidenum">
              <a:rPr lang="he-IL" altLang="he-IL" sz="1200">
                <a:solidFill>
                  <a:srgbClr val="898989"/>
                </a:solidFill>
                <a:cs typeface="David" panose="020E0502060401010101" pitchFamily="34" charset="-79"/>
              </a:rPr>
              <a:pPr algn="l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11</a:t>
            </a:fld>
            <a:endParaRPr lang="he-IL" altLang="he-IL" sz="1200">
              <a:solidFill>
                <a:srgbClr val="898989"/>
              </a:solidFill>
              <a:cs typeface="David" panose="020E0502060401010101" pitchFamily="34" charset="-79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3EAF2AD-C63F-4939-9EEA-70368B1F8D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1628128"/>
            <a:ext cx="8562258" cy="645898"/>
          </a:xfrm>
        </p:spPr>
        <p:txBody>
          <a:bodyPr/>
          <a:lstStyle/>
          <a:p>
            <a:pPr marL="0" lvl="0" indent="0" eaLnBrk="1" hangingPunct="1">
              <a:buClr>
                <a:srgbClr val="660000"/>
              </a:buClr>
              <a:buNone/>
            </a:pPr>
            <a:r>
              <a:rPr lang="he-IL" sz="2000" b="1" dirty="0"/>
              <a:t>תיכון פיתוח וייצור של מתקן דפינה למקדחה דנטלית לצורך שליטה על עומק השבב וניצבות בין כלי החיתוך לחומר גלם.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DDC6216-7433-421F-B6CA-5E4828F5D85B}"/>
              </a:ext>
            </a:extLst>
          </p:cNvPr>
          <p:cNvGrpSpPr/>
          <p:nvPr/>
        </p:nvGrpSpPr>
        <p:grpSpPr>
          <a:xfrm>
            <a:off x="1835880" y="2274026"/>
            <a:ext cx="5472240" cy="3672408"/>
            <a:chOff x="-1263600" y="0"/>
            <a:chExt cx="6292800" cy="4667250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C08A2D07-EA24-4369-9FDC-DF0F15A6D92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5029200" cy="4667250"/>
            </a:xfrm>
            <a:prstGeom prst="rect">
              <a:avLst/>
            </a:prstGeom>
          </p:spPr>
        </p:pic>
        <p:grpSp>
          <p:nvGrpSpPr>
            <p:cNvPr id="8" name="קבוצה 4182">
              <a:extLst>
                <a:ext uri="{FF2B5EF4-FFF2-40B4-BE49-F238E27FC236}">
                  <a16:creationId xmlns:a16="http://schemas.microsoft.com/office/drawing/2014/main" id="{AD4345C7-4467-432A-B99C-F754488FD4D8}"/>
                </a:ext>
              </a:extLst>
            </p:cNvPr>
            <p:cNvGrpSpPr/>
            <p:nvPr/>
          </p:nvGrpSpPr>
          <p:grpSpPr>
            <a:xfrm>
              <a:off x="-1263600" y="1227653"/>
              <a:ext cx="2644709" cy="2670383"/>
              <a:chOff x="-1643739" y="1383352"/>
              <a:chExt cx="2645075" cy="2670632"/>
            </a:xfrm>
          </p:grpSpPr>
          <p:cxnSp>
            <p:nvCxnSpPr>
              <p:cNvPr id="9" name="מחבר מעוקל 4177">
                <a:extLst>
                  <a:ext uri="{FF2B5EF4-FFF2-40B4-BE49-F238E27FC236}">
                    <a16:creationId xmlns:a16="http://schemas.microsoft.com/office/drawing/2014/main" id="{C2133AC1-2C09-41BC-9AF2-224BF33F828E}"/>
                  </a:ext>
                </a:extLst>
              </p:cNvPr>
              <p:cNvCxnSpPr/>
              <p:nvPr/>
            </p:nvCxnSpPr>
            <p:spPr>
              <a:xfrm flipV="1">
                <a:off x="863313" y="2185123"/>
                <a:ext cx="138023" cy="353683"/>
              </a:xfrm>
              <a:prstGeom prst="curvedConnector3">
                <a:avLst>
                  <a:gd name="adj1" fmla="val -46106"/>
                </a:avLst>
              </a:prstGeom>
              <a:noFill/>
              <a:ln w="12700" cap="flat" cmpd="sng" algn="ctr">
                <a:solidFill>
                  <a:schemeClr val="accent1">
                    <a:lumMod val="75000"/>
                  </a:schemeClr>
                </a:solidFill>
                <a:prstDash val="solid"/>
                <a:miter lim="800000"/>
                <a:headEnd type="stealth"/>
                <a:tailEnd type="stealth"/>
              </a:ln>
              <a:effectLst/>
            </p:spPr>
          </p:cxnSp>
          <p:cxnSp>
            <p:nvCxnSpPr>
              <p:cNvPr id="10" name="מחבר חץ ישר 4178">
                <a:extLst>
                  <a:ext uri="{FF2B5EF4-FFF2-40B4-BE49-F238E27FC236}">
                    <a16:creationId xmlns:a16="http://schemas.microsoft.com/office/drawing/2014/main" id="{63F2FE5A-8FA7-4202-95A8-1CB60D0D7C03}"/>
                  </a:ext>
                </a:extLst>
              </p:cNvPr>
              <p:cNvCxnSpPr/>
              <p:nvPr/>
            </p:nvCxnSpPr>
            <p:spPr>
              <a:xfrm flipV="1">
                <a:off x="-50076" y="2673757"/>
                <a:ext cx="0" cy="1380227"/>
              </a:xfrm>
              <a:prstGeom prst="straightConnector1">
                <a:avLst/>
              </a:prstGeom>
              <a:no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  <a:headEnd type="stealth"/>
                <a:tailEnd type="stealth"/>
              </a:ln>
              <a:effectLst/>
            </p:spPr>
          </p:cxnSp>
          <p:sp>
            <p:nvSpPr>
              <p:cNvPr id="11" name="Text Box 4121">
                <a:extLst>
                  <a:ext uri="{FF2B5EF4-FFF2-40B4-BE49-F238E27FC236}">
                    <a16:creationId xmlns:a16="http://schemas.microsoft.com/office/drawing/2014/main" id="{02DC5986-95FC-480E-A8AD-844460701F20}"/>
                  </a:ext>
                </a:extLst>
              </p:cNvPr>
              <p:cNvSpPr txBox="1"/>
              <p:nvPr/>
            </p:nvSpPr>
            <p:spPr>
              <a:xfrm>
                <a:off x="-1643739" y="1383352"/>
                <a:ext cx="1715103" cy="643963"/>
              </a:xfrm>
              <a:prstGeom prst="rect">
                <a:avLst/>
              </a:prstGeom>
              <a:solidFill>
                <a:sysClr val="window" lastClr="FFFFFF"/>
              </a:solidFill>
              <a:ln w="12700">
                <a:solidFill>
                  <a:schemeClr val="accent1">
                    <a:lumMod val="75000"/>
                  </a:schemeClr>
                </a:solidFill>
              </a:ln>
              <a:effectLst/>
            </p:spPr>
            <p:txBody>
              <a:bodyPr rot="0" spcFirstLastPara="0" vert="horz" wrap="square" lIns="91440" tIns="45720" rIns="91440" bIns="45720" numCol="1" spcCol="0" rtlCol="1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he-IL" sz="105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+mn-cs"/>
                  </a:rPr>
                  <a:t>שליטה על זווית הכרסום ביחס לחומר הגלם באמצעות בורג הובלה</a:t>
                </a: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+mn-cs"/>
                </a:endParaRPr>
              </a:p>
            </p:txBody>
          </p:sp>
          <p:sp>
            <p:nvSpPr>
              <p:cNvPr id="12" name="Text Box 4121">
                <a:extLst>
                  <a:ext uri="{FF2B5EF4-FFF2-40B4-BE49-F238E27FC236}">
                    <a16:creationId xmlns:a16="http://schemas.microsoft.com/office/drawing/2014/main" id="{0660DBB5-1140-4270-9428-DA4B1FBCF669}"/>
                  </a:ext>
                </a:extLst>
              </p:cNvPr>
              <p:cNvSpPr txBox="1"/>
              <p:nvPr/>
            </p:nvSpPr>
            <p:spPr>
              <a:xfrm>
                <a:off x="-1478528" y="3004450"/>
                <a:ext cx="1378020" cy="643963"/>
              </a:xfrm>
              <a:prstGeom prst="rect">
                <a:avLst/>
              </a:prstGeom>
              <a:solidFill>
                <a:sysClr val="window" lastClr="FFFFFF"/>
              </a:solidFill>
              <a:ln w="6350">
                <a:solidFill>
                  <a:prstClr val="black"/>
                </a:solidFill>
              </a:ln>
              <a:effectLst/>
            </p:spPr>
            <p:txBody>
              <a:bodyPr rot="0" spcFirstLastPara="0" vert="horz" wrap="square" lIns="91440" tIns="45720" rIns="91440" bIns="45720" numCol="1" spcCol="0" rtlCol="1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r" rtl="1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he-IL" sz="1050" kern="0" dirty="0">
                    <a:solidFill>
                      <a:sysClr val="windowText" lastClr="000000"/>
                    </a:solidFill>
                    <a:cs typeface="+mn-cs"/>
                  </a:rPr>
                  <a:t>שליטה על עומק השבב באמצעות בורג הובלה</a:t>
                </a:r>
                <a:endParaRPr lang="en-US" sz="1050" kern="0" dirty="0">
                  <a:solidFill>
                    <a:sysClr val="windowText" lastClr="000000"/>
                  </a:solidFill>
                  <a:cs typeface="+mn-cs"/>
                </a:endParaRPr>
              </a:p>
            </p:txBody>
          </p:sp>
          <p:cxnSp>
            <p:nvCxnSpPr>
              <p:cNvPr id="13" name="מחבר ישר 4181">
                <a:extLst>
                  <a:ext uri="{FF2B5EF4-FFF2-40B4-BE49-F238E27FC236}">
                    <a16:creationId xmlns:a16="http://schemas.microsoft.com/office/drawing/2014/main" id="{B8084389-16BB-4398-AF20-403420E5330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1364" y="1705333"/>
                <a:ext cx="724903" cy="595434"/>
              </a:xfrm>
              <a:prstGeom prst="line">
                <a:avLst/>
              </a:prstGeom>
              <a:noFill/>
              <a:ln w="12700" cap="flat" cmpd="sng" algn="ctr">
                <a:solidFill>
                  <a:schemeClr val="accent1">
                    <a:lumMod val="50000"/>
                  </a:schemeClr>
                </a:solidFill>
                <a:prstDash val="solid"/>
                <a:miter lim="800000"/>
              </a:ln>
              <a:effectLst/>
            </p:spPr>
          </p:cxnSp>
        </p:grp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C7EEB0-5B6B-49E7-AE86-BAEB0E4F03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5513" y="117475"/>
            <a:ext cx="6348412" cy="1320800"/>
          </a:xfrm>
        </p:spPr>
        <p:txBody>
          <a:bodyPr rtlCol="1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e-I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פרוייקטים בהתמחות - דוגמאות</a:t>
            </a:r>
          </a:p>
        </p:txBody>
      </p:sp>
      <p:sp>
        <p:nvSpPr>
          <p:cNvPr id="11267" name="Slide Number Placeholder 4">
            <a:extLst>
              <a:ext uri="{FF2B5EF4-FFF2-40B4-BE49-F238E27FC236}">
                <a16:creationId xmlns:a16="http://schemas.microsoft.com/office/drawing/2014/main" id="{7B4C3890-BB1F-4D44-94D5-4E545F1545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7CA114A-B390-4B43-8ECC-1B56D794150B}" type="slidenum">
              <a:rPr kumimoji="0" lang="he-IL" altLang="he-IL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David" panose="020E0502060401010101" pitchFamily="34" charset="-79"/>
              </a:rPr>
              <a:pPr marL="0" marR="0" lvl="0" indent="0" algn="l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he-IL" altLang="he-IL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David" panose="020E0502060401010101" pitchFamily="34" charset="-79"/>
            </a:endParaRP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08ABB147-2E79-4E3F-B9F9-EC3731CE2156}"/>
              </a:ext>
            </a:extLst>
          </p:cNvPr>
          <p:cNvSpPr txBox="1">
            <a:spLocks/>
          </p:cNvSpPr>
          <p:nvPr/>
        </p:nvSpPr>
        <p:spPr bwMode="auto">
          <a:xfrm>
            <a:off x="147293" y="1507560"/>
            <a:ext cx="8800295" cy="645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71450" indent="-171450" algn="r" defTabSz="685800" rtl="1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r" defTabSz="685800" rtl="1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r" defTabSz="685800" rtl="1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r" defTabSz="685800" rtl="1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r" defTabSz="685800" rtl="1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r" defTabSz="685800" rtl="1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r" defTabSz="685800" rtl="1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r" defTabSz="685800" rtl="1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r" defTabSz="685800" rtl="1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buClr>
                <a:srgbClr val="660000"/>
              </a:buClr>
              <a:buNone/>
            </a:pPr>
            <a:r>
              <a:rPr lang="he-IL" sz="2000" b="1" dirty="0"/>
              <a:t>תיכון מתקן הידוק מגנטי לפירומטר לצורך מדידת טמפרטורה נקודתית בכלי החיתוך או בחומר גלם במהלך שיבוב בכרסום</a:t>
            </a:r>
            <a:endParaRPr lang="en-US" sz="2000" b="1" dirty="0"/>
          </a:p>
          <a:p>
            <a:pPr marL="0" indent="0" eaLnBrk="1" hangingPunct="1">
              <a:buClr>
                <a:srgbClr val="660000"/>
              </a:buClr>
              <a:buFont typeface="Arial" panose="020B0604020202020204" pitchFamily="34" charset="0"/>
              <a:buNone/>
            </a:pPr>
            <a:endParaRPr lang="he-IL" sz="20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9C54DE68-EA23-4D42-A654-311DB288E6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2420888"/>
            <a:ext cx="3462016" cy="340060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83AFAF1-CB24-450C-AD3F-F2D750C84D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5935" y="2564904"/>
            <a:ext cx="4951653" cy="2664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4432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C7EEB0-5B6B-49E7-AE86-BAEB0E4F03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5513" y="117475"/>
            <a:ext cx="6348412" cy="1320800"/>
          </a:xfrm>
        </p:spPr>
        <p:txBody>
          <a:bodyPr rtlCol="1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e-I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פרוייקטים בהתמחות - דוגמאות</a:t>
            </a:r>
          </a:p>
        </p:txBody>
      </p:sp>
      <p:sp>
        <p:nvSpPr>
          <p:cNvPr id="11267" name="Slide Number Placeholder 4">
            <a:extLst>
              <a:ext uri="{FF2B5EF4-FFF2-40B4-BE49-F238E27FC236}">
                <a16:creationId xmlns:a16="http://schemas.microsoft.com/office/drawing/2014/main" id="{7B4C3890-BB1F-4D44-94D5-4E545F1545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7CA114A-B390-4B43-8ECC-1B56D794150B}" type="slidenum">
              <a:rPr kumimoji="0" lang="he-IL" altLang="he-IL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David" panose="020E0502060401010101" pitchFamily="34" charset="-79"/>
              </a:rPr>
              <a:pPr marL="0" marR="0" lvl="0" indent="0" algn="l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he-IL" altLang="he-IL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David" panose="020E0502060401010101" pitchFamily="34" charset="-79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3EAF2AD-C63F-4939-9EEA-70368B1F8D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1628128"/>
            <a:ext cx="8562258" cy="432720"/>
          </a:xfrm>
        </p:spPr>
        <p:txBody>
          <a:bodyPr/>
          <a:lstStyle/>
          <a:p>
            <a:pPr marL="0" indent="0" eaLnBrk="1" hangingPunct="1">
              <a:buClr>
                <a:srgbClr val="660000"/>
              </a:buClr>
              <a:buNone/>
            </a:pPr>
            <a:r>
              <a:rPr lang="he-IL" sz="2000" b="1" dirty="0"/>
              <a:t>תיכון מערכת למדידת טמפרטורה בשיבוב באמצעות מצלמה תרמית </a:t>
            </a:r>
            <a:r>
              <a:rPr lang="en-US" sz="2000" b="1" dirty="0"/>
              <a:t>(IR)</a:t>
            </a:r>
            <a:endParaRPr lang="he-IL" sz="2000" b="1" dirty="0"/>
          </a:p>
        </p:txBody>
      </p:sp>
      <p:pic>
        <p:nvPicPr>
          <p:cNvPr id="14" name="תמונה 240">
            <a:extLst>
              <a:ext uri="{FF2B5EF4-FFF2-40B4-BE49-F238E27FC236}">
                <a16:creationId xmlns:a16="http://schemas.microsoft.com/office/drawing/2014/main" id="{CA1D8C47-9568-494C-B271-D9A64F1E857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5545854" y="3212976"/>
            <a:ext cx="3569368" cy="1810718"/>
          </a:xfrm>
          <a:prstGeom prst="rect">
            <a:avLst/>
          </a:prstGeom>
        </p:spPr>
      </p:pic>
      <p:pic>
        <p:nvPicPr>
          <p:cNvPr id="15" name="תמונה 922">
            <a:extLst>
              <a:ext uri="{FF2B5EF4-FFF2-40B4-BE49-F238E27FC236}">
                <a16:creationId xmlns:a16="http://schemas.microsoft.com/office/drawing/2014/main" id="{658F597B-EF4E-40EE-9C00-A8844EA7C725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81454" y="2862602"/>
            <a:ext cx="3446953" cy="1934551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CE1EE25F-3476-491E-BE32-2A45F5005926}"/>
              </a:ext>
            </a:extLst>
          </p:cNvPr>
          <p:cNvSpPr txBox="1"/>
          <p:nvPr/>
        </p:nvSpPr>
        <p:spPr>
          <a:xfrm>
            <a:off x="5364088" y="5182146"/>
            <a:ext cx="3633057" cy="785343"/>
          </a:xfrm>
          <a:prstGeom prst="rect">
            <a:avLst/>
          </a:prstGeom>
          <a:gradFill rotWithShape="1">
            <a:gsLst>
              <a:gs pos="0">
                <a:srgbClr val="5B9BD5">
                  <a:lumMod val="110000"/>
                  <a:satMod val="105000"/>
                  <a:tint val="67000"/>
                </a:srgbClr>
              </a:gs>
              <a:gs pos="50000">
                <a:srgbClr val="5B9BD5">
                  <a:lumMod val="105000"/>
                  <a:satMod val="103000"/>
                  <a:tint val="73000"/>
                </a:srgbClr>
              </a:gs>
              <a:gs pos="100000">
                <a:srgbClr val="5B9BD5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5B9BD5"/>
            </a:solidFill>
            <a:prstDash val="solid"/>
            <a:miter lim="800000"/>
          </a:ln>
          <a:effectLst/>
        </p:spPr>
        <p:txBody>
          <a:bodyPr wrap="square" rtlCol="0">
            <a:spAutoFit/>
          </a:bodyPr>
          <a:lstStyle/>
          <a:p>
            <a:pPr marL="226695" indent="-226695" algn="ctr" rtl="1">
              <a:lnSpc>
                <a:spcPct val="150000"/>
              </a:lnSpc>
              <a:tabLst>
                <a:tab pos="885190" algn="l"/>
              </a:tabLst>
            </a:pPr>
            <a:r>
              <a:rPr lang="he-IL" sz="1600" b="1" dirty="0">
                <a:solidFill>
                  <a:srgbClr val="990000"/>
                </a:solidFill>
                <a:latin typeface="Times New Roman"/>
                <a:cs typeface="Arial"/>
              </a:rPr>
              <a:t>מדידת טמפרטורה במצלמה תרמית </a:t>
            </a:r>
          </a:p>
          <a:p>
            <a:pPr marL="226695" indent="-226695" algn="ctr" rtl="1">
              <a:lnSpc>
                <a:spcPct val="150000"/>
              </a:lnSpc>
              <a:tabLst>
                <a:tab pos="885190" algn="l"/>
              </a:tabLst>
            </a:pPr>
            <a:r>
              <a:rPr lang="he-IL" sz="1600" b="1" dirty="0">
                <a:solidFill>
                  <a:srgbClr val="990000"/>
                </a:solidFill>
                <a:latin typeface="Times New Roman"/>
                <a:cs typeface="Arial"/>
              </a:rPr>
              <a:t>במהלך כרסום צד של חריץ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58FFD05-732A-4E67-94DF-C6551AE0B9FE}"/>
              </a:ext>
            </a:extLst>
          </p:cNvPr>
          <p:cNvSpPr txBox="1"/>
          <p:nvPr/>
        </p:nvSpPr>
        <p:spPr>
          <a:xfrm>
            <a:off x="491068" y="5099803"/>
            <a:ext cx="3446953" cy="698717"/>
          </a:xfrm>
          <a:prstGeom prst="rect">
            <a:avLst/>
          </a:prstGeom>
          <a:gradFill rotWithShape="1">
            <a:gsLst>
              <a:gs pos="0">
                <a:srgbClr val="5B9BD5">
                  <a:lumMod val="110000"/>
                  <a:satMod val="105000"/>
                  <a:tint val="67000"/>
                </a:srgbClr>
              </a:gs>
              <a:gs pos="50000">
                <a:srgbClr val="5B9BD5">
                  <a:lumMod val="105000"/>
                  <a:satMod val="103000"/>
                  <a:tint val="73000"/>
                </a:srgbClr>
              </a:gs>
              <a:gs pos="100000">
                <a:srgbClr val="5B9BD5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5B9BD5"/>
            </a:solidFill>
            <a:prstDash val="solid"/>
            <a:miter lim="800000"/>
          </a:ln>
          <a:effectLst/>
        </p:spPr>
        <p:txBody>
          <a:bodyPr wrap="square" rtlCol="0">
            <a:spAutoFit/>
          </a:bodyPr>
          <a:lstStyle/>
          <a:p>
            <a:pPr marL="226695" indent="-226695" algn="ctr" rtl="1">
              <a:lnSpc>
                <a:spcPct val="150000"/>
              </a:lnSpc>
              <a:tabLst>
                <a:tab pos="885190" algn="l"/>
              </a:tabLst>
            </a:pPr>
            <a:r>
              <a:rPr lang="he-IL" sz="1400" b="1" dirty="0">
                <a:solidFill>
                  <a:srgbClr val="990000"/>
                </a:solidFill>
                <a:latin typeface="Times New Roman"/>
                <a:cs typeface="Arial"/>
              </a:rPr>
              <a:t>מדידת טמפרטורה במצלמה תרמית </a:t>
            </a:r>
          </a:p>
          <a:p>
            <a:pPr marL="226695" indent="-226695" algn="ctr" rtl="1">
              <a:lnSpc>
                <a:spcPct val="150000"/>
              </a:lnSpc>
              <a:tabLst>
                <a:tab pos="885190" algn="l"/>
              </a:tabLst>
            </a:pPr>
            <a:r>
              <a:rPr lang="he-IL" sz="1400" b="1" dirty="0">
                <a:solidFill>
                  <a:srgbClr val="990000"/>
                </a:solidFill>
                <a:latin typeface="Times New Roman"/>
                <a:cs typeface="Arial"/>
              </a:rPr>
              <a:t>במהלך כרסום חריץ סימטרי</a:t>
            </a:r>
          </a:p>
        </p:txBody>
      </p:sp>
      <p:pic>
        <p:nvPicPr>
          <p:cNvPr id="18" name="Picture 4" descr="Optris PI 450i Infrared Camera Supplier Senegal Dakar, Touba, Rufisque,  Thiès, Ziguinchor, Kaolack, Saint-Louis, M'Bour, Diourbel, Louga | Optris-Thermal  Imagers / Infrared Cameras, | InstrumentsFinder.com">
            <a:extLst>
              <a:ext uri="{FF2B5EF4-FFF2-40B4-BE49-F238E27FC236}">
                <a16:creationId xmlns:a16="http://schemas.microsoft.com/office/drawing/2014/main" id="{D2F45811-84C1-48C1-9A9B-8F57EC6351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925189"/>
            <a:ext cx="1947709" cy="203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8DC8C747-A499-46CE-AB7E-DB7871F8743B}"/>
              </a:ext>
            </a:extLst>
          </p:cNvPr>
          <p:cNvSpPr txBox="1"/>
          <p:nvPr/>
        </p:nvSpPr>
        <p:spPr>
          <a:xfrm>
            <a:off x="5750395" y="2515677"/>
            <a:ext cx="1557910" cy="375552"/>
          </a:xfrm>
          <a:prstGeom prst="rect">
            <a:avLst/>
          </a:prstGeom>
          <a:gradFill rotWithShape="1">
            <a:gsLst>
              <a:gs pos="0">
                <a:srgbClr val="5B9BD5">
                  <a:lumMod val="110000"/>
                  <a:satMod val="105000"/>
                  <a:tint val="67000"/>
                </a:srgbClr>
              </a:gs>
              <a:gs pos="50000">
                <a:srgbClr val="5B9BD5">
                  <a:lumMod val="105000"/>
                  <a:satMod val="103000"/>
                  <a:tint val="73000"/>
                </a:srgbClr>
              </a:gs>
              <a:gs pos="100000">
                <a:srgbClr val="5B9BD5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5B9BD5"/>
            </a:solidFill>
            <a:prstDash val="solid"/>
            <a:miter lim="800000"/>
          </a:ln>
          <a:effectLst/>
        </p:spPr>
        <p:txBody>
          <a:bodyPr wrap="square" rtlCol="0">
            <a:spAutoFit/>
          </a:bodyPr>
          <a:lstStyle/>
          <a:p>
            <a:pPr marL="226695" indent="-226695" algn="ctr" rtl="1">
              <a:lnSpc>
                <a:spcPct val="150000"/>
              </a:lnSpc>
              <a:tabLst>
                <a:tab pos="885190" algn="l"/>
              </a:tabLst>
            </a:pPr>
            <a:r>
              <a:rPr lang="he-IL" sz="1400" b="1" dirty="0">
                <a:solidFill>
                  <a:srgbClr val="990000"/>
                </a:solidFill>
                <a:latin typeface="Times New Roman"/>
                <a:cs typeface="Arial"/>
              </a:rPr>
              <a:t>מצלמה תרמית</a:t>
            </a:r>
          </a:p>
        </p:txBody>
      </p:sp>
    </p:spTree>
    <p:extLst>
      <p:ext uri="{BB962C8B-B14F-4D97-AF65-F5344CB8AC3E}">
        <p14:creationId xmlns:p14="http://schemas.microsoft.com/office/powerpoint/2010/main" val="19078329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C7EEB0-5B6B-49E7-AE86-BAEB0E4F03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402301"/>
            <a:ext cx="8352928" cy="882323"/>
          </a:xfrm>
        </p:spPr>
        <p:txBody>
          <a:bodyPr rtlCol="1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e-IL" altLang="he-I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תודה על ההקשבה ובהצלחה רבה בלימודים!  שאלות ?</a:t>
            </a:r>
            <a:r>
              <a:rPr lang="en-US" altLang="he-I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 </a:t>
            </a:r>
            <a:endParaRPr lang="he-IL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1267" name="Slide Number Placeholder 4">
            <a:extLst>
              <a:ext uri="{FF2B5EF4-FFF2-40B4-BE49-F238E27FC236}">
                <a16:creationId xmlns:a16="http://schemas.microsoft.com/office/drawing/2014/main" id="{7B4C3890-BB1F-4D44-94D5-4E545F1545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7CA114A-B390-4B43-8ECC-1B56D794150B}" type="slidenum">
              <a:rPr kumimoji="0" lang="he-IL" altLang="he-IL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David" panose="020E0502060401010101" pitchFamily="34" charset="-79"/>
              </a:rPr>
              <a:pPr marL="0" marR="0" lvl="0" indent="0" algn="l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he-IL" altLang="he-IL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David" panose="020E0502060401010101" pitchFamily="34" charset="-79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BF5C1CA-ADD1-43F0-9495-B0238036D3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664" y="1484784"/>
            <a:ext cx="5858383" cy="4392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3609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2678A0-249C-43B3-AB89-0D713E6540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1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e-IL" dirty="0">
                <a:solidFill>
                  <a:schemeClr val="bg1"/>
                </a:solidFill>
                <a:cs typeface="+mn-cs"/>
              </a:rPr>
              <a:t>הסבר קצר על ההתמחות </a:t>
            </a:r>
          </a:p>
        </p:txBody>
      </p:sp>
      <p:sp>
        <p:nvSpPr>
          <p:cNvPr id="4099" name="Slide Number Placeholder 5">
            <a:extLst>
              <a:ext uri="{FF2B5EF4-FFF2-40B4-BE49-F238E27FC236}">
                <a16:creationId xmlns:a16="http://schemas.microsoft.com/office/drawing/2014/main" id="{7A2C242D-321C-405D-A076-649BD127FD0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</a:pPr>
            <a:fld id="{569289F7-1DCD-4C80-B68C-203C02022085}" type="slidenum">
              <a:rPr lang="he-IL" altLang="he-IL" sz="900">
                <a:solidFill>
                  <a:srgbClr val="404040"/>
                </a:solidFill>
                <a:latin typeface="Trebuchet MS" panose="020B0603020202020204" pitchFamily="34" charset="0"/>
                <a:cs typeface="Gisha" panose="020B0502040204020203" pitchFamily="34" charset="-79"/>
              </a:rPr>
              <a:pPr>
                <a:lnSpc>
                  <a:spcPct val="100000"/>
                </a:lnSpc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</a:pPr>
              <a:t>2</a:t>
            </a:fld>
            <a:endParaRPr lang="he-IL" altLang="he-IL" sz="900">
              <a:solidFill>
                <a:srgbClr val="404040"/>
              </a:solidFill>
              <a:latin typeface="Trebuchet MS" panose="020B0603020202020204" pitchFamily="34" charset="0"/>
              <a:cs typeface="Gisha" panose="020B0502040204020203" pitchFamily="34" charset="-79"/>
            </a:endParaRPr>
          </a:p>
        </p:txBody>
      </p:sp>
      <p:sp>
        <p:nvSpPr>
          <p:cNvPr id="4100" name="מציין מיקום תוכן 3">
            <a:extLst>
              <a:ext uri="{FF2B5EF4-FFF2-40B4-BE49-F238E27FC236}">
                <a16:creationId xmlns:a16="http://schemas.microsoft.com/office/drawing/2014/main" id="{F4F78F69-0E04-45BE-AA9A-8D6F2AF68C0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95536" y="1557338"/>
            <a:ext cx="8424935" cy="4351337"/>
          </a:xfrm>
        </p:spPr>
        <p:txBody>
          <a:bodyPr/>
          <a:lstStyle/>
          <a:p>
            <a:pPr marL="0" indent="11113" eaLnBrk="1" hangingPunct="1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he-IL" altLang="he-IL" sz="2400" dirty="0"/>
              <a:t>התמחות קלאסית עוסקת בתכן של מוצרים, מתקנים ומערכות, וייצורם באופן יעיל, מהיר וכלכלי</a:t>
            </a:r>
            <a:endParaRPr lang="en-US" altLang="he-IL" sz="2400" dirty="0"/>
          </a:p>
          <a:p>
            <a:pPr marL="0" indent="0" eaLnBrk="1" hangingPunct="1">
              <a:buNone/>
            </a:pPr>
            <a:endParaRPr lang="he-IL" altLang="he-IL" dirty="0"/>
          </a:p>
        </p:txBody>
      </p:sp>
      <p:grpSp>
        <p:nvGrpSpPr>
          <p:cNvPr id="6" name="Group 4">
            <a:extLst>
              <a:ext uri="{FF2B5EF4-FFF2-40B4-BE49-F238E27FC236}">
                <a16:creationId xmlns:a16="http://schemas.microsoft.com/office/drawing/2014/main" id="{4B4230FF-6317-47DF-BA43-627953D6629C}"/>
              </a:ext>
            </a:extLst>
          </p:cNvPr>
          <p:cNvGrpSpPr>
            <a:grpSpLocks/>
          </p:cNvGrpSpPr>
          <p:nvPr/>
        </p:nvGrpSpPr>
        <p:grpSpPr bwMode="auto">
          <a:xfrm>
            <a:off x="899319" y="3069431"/>
            <a:ext cx="7345362" cy="719137"/>
            <a:chOff x="521" y="2341"/>
            <a:chExt cx="4627" cy="453"/>
          </a:xfrm>
        </p:grpSpPr>
        <p:sp>
          <p:nvSpPr>
            <p:cNvPr id="7" name="Rectangle 5">
              <a:extLst>
                <a:ext uri="{FF2B5EF4-FFF2-40B4-BE49-F238E27FC236}">
                  <a16:creationId xmlns:a16="http://schemas.microsoft.com/office/drawing/2014/main" id="{CDE4A281-2931-4A28-B67B-DFE7110576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64" y="2341"/>
              <a:ext cx="1284" cy="453"/>
            </a:xfrm>
            <a:prstGeom prst="rect">
              <a:avLst/>
            </a:prstGeom>
            <a:solidFill>
              <a:srgbClr val="D5B74B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r" rtl="1">
                <a:spcBef>
                  <a:spcPct val="20000"/>
                </a:spcBef>
                <a:buClr>
                  <a:schemeClr val="bg2"/>
                </a:buClr>
                <a:buSzPct val="70000"/>
                <a:buFont typeface="Wingdings" panose="05000000000000000000" pitchFamily="2" charset="2"/>
                <a:buChar char="o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o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o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o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o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o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o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he-IL" altLang="he-IL" sz="2400" b="1"/>
                <a:t>תיכון מוצר</a:t>
              </a:r>
              <a:endParaRPr lang="en-US" altLang="he-IL" sz="2400" b="1"/>
            </a:p>
          </p:txBody>
        </p:sp>
        <p:sp>
          <p:nvSpPr>
            <p:cNvPr id="8" name="Rectangle 6">
              <a:extLst>
                <a:ext uri="{FF2B5EF4-FFF2-40B4-BE49-F238E27FC236}">
                  <a16:creationId xmlns:a16="http://schemas.microsoft.com/office/drawing/2014/main" id="{2D9E6345-E94E-4B71-898F-FA3C3850E1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93" y="2341"/>
              <a:ext cx="1284" cy="453"/>
            </a:xfrm>
            <a:prstGeom prst="rect">
              <a:avLst/>
            </a:prstGeom>
            <a:solidFill>
              <a:srgbClr val="D5B74B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r" rtl="1">
                <a:spcBef>
                  <a:spcPct val="20000"/>
                </a:spcBef>
                <a:buClr>
                  <a:schemeClr val="bg2"/>
                </a:buClr>
                <a:buSzPct val="70000"/>
                <a:buFont typeface="Wingdings" panose="05000000000000000000" pitchFamily="2" charset="2"/>
                <a:buChar char="o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o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o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o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o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o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o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he-IL" altLang="he-IL" sz="2400" b="1" dirty="0"/>
                <a:t>אנליזות</a:t>
              </a:r>
              <a:endParaRPr lang="en-US" altLang="he-IL" sz="2400" b="1" dirty="0"/>
            </a:p>
          </p:txBody>
        </p:sp>
        <p:sp>
          <p:nvSpPr>
            <p:cNvPr id="9" name="Rectangle 7">
              <a:extLst>
                <a:ext uri="{FF2B5EF4-FFF2-40B4-BE49-F238E27FC236}">
                  <a16:creationId xmlns:a16="http://schemas.microsoft.com/office/drawing/2014/main" id="{FF29ABB2-5742-43A0-9131-717392616A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1" y="2341"/>
              <a:ext cx="1284" cy="453"/>
            </a:xfrm>
            <a:prstGeom prst="rect">
              <a:avLst/>
            </a:prstGeom>
            <a:solidFill>
              <a:srgbClr val="D5B74B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r" rtl="1">
                <a:spcBef>
                  <a:spcPct val="20000"/>
                </a:spcBef>
                <a:buClr>
                  <a:schemeClr val="bg2"/>
                </a:buClr>
                <a:buSzPct val="70000"/>
                <a:buFont typeface="Wingdings" panose="05000000000000000000" pitchFamily="2" charset="2"/>
                <a:buChar char="o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o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o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o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o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o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o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he-IL" altLang="he-IL" sz="2400" b="1"/>
                <a:t>ייצור</a:t>
              </a:r>
              <a:endParaRPr lang="en-US" altLang="he-IL" sz="2400" b="1"/>
            </a:p>
          </p:txBody>
        </p:sp>
        <p:sp>
          <p:nvSpPr>
            <p:cNvPr id="10" name="AutoShape 8">
              <a:extLst>
                <a:ext uri="{FF2B5EF4-FFF2-40B4-BE49-F238E27FC236}">
                  <a16:creationId xmlns:a16="http://schemas.microsoft.com/office/drawing/2014/main" id="{9AD0F31D-6111-456F-8946-5E8624BB04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77" y="2599"/>
              <a:ext cx="375" cy="162"/>
            </a:xfrm>
            <a:prstGeom prst="leftArrow">
              <a:avLst>
                <a:gd name="adj1" fmla="val 50000"/>
                <a:gd name="adj2" fmla="val 57870"/>
              </a:avLst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r" rtl="1">
                <a:spcBef>
                  <a:spcPct val="20000"/>
                </a:spcBef>
                <a:buClr>
                  <a:schemeClr val="bg2"/>
                </a:buClr>
                <a:buSzPct val="70000"/>
                <a:buFont typeface="Wingdings" panose="05000000000000000000" pitchFamily="2" charset="2"/>
                <a:buChar char="o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o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o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o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o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o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o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he-IL" altLang="he-IL" sz="1800"/>
            </a:p>
          </p:txBody>
        </p:sp>
        <p:sp>
          <p:nvSpPr>
            <p:cNvPr id="11" name="AutoShape 9">
              <a:extLst>
                <a:ext uri="{FF2B5EF4-FFF2-40B4-BE49-F238E27FC236}">
                  <a16:creationId xmlns:a16="http://schemas.microsoft.com/office/drawing/2014/main" id="{A491DD3B-95AF-4CF7-9614-D69F0C5F37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06" y="2503"/>
              <a:ext cx="375" cy="162"/>
            </a:xfrm>
            <a:prstGeom prst="leftArrow">
              <a:avLst>
                <a:gd name="adj1" fmla="val 50000"/>
                <a:gd name="adj2" fmla="val 57870"/>
              </a:avLst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r" rtl="1">
                <a:spcBef>
                  <a:spcPct val="20000"/>
                </a:spcBef>
                <a:buClr>
                  <a:schemeClr val="bg2"/>
                </a:buClr>
                <a:buSzPct val="70000"/>
                <a:buFont typeface="Wingdings" panose="05000000000000000000" pitchFamily="2" charset="2"/>
                <a:buChar char="o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o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o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o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o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o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o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he-IL" altLang="he-IL" sz="1800"/>
            </a:p>
          </p:txBody>
        </p:sp>
        <p:sp>
          <p:nvSpPr>
            <p:cNvPr id="12" name="AutoShape 10">
              <a:extLst>
                <a:ext uri="{FF2B5EF4-FFF2-40B4-BE49-F238E27FC236}">
                  <a16:creationId xmlns:a16="http://schemas.microsoft.com/office/drawing/2014/main" id="{8B827012-0FC3-41D3-A82B-85B005291E07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3477" y="2406"/>
              <a:ext cx="375" cy="162"/>
            </a:xfrm>
            <a:prstGeom prst="leftArrow">
              <a:avLst>
                <a:gd name="adj1" fmla="val 50000"/>
                <a:gd name="adj2" fmla="val 57870"/>
              </a:avLst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r" rtl="1">
                <a:spcBef>
                  <a:spcPct val="20000"/>
                </a:spcBef>
                <a:buClr>
                  <a:schemeClr val="bg2"/>
                </a:buClr>
                <a:buSzPct val="70000"/>
                <a:buFont typeface="Wingdings" panose="05000000000000000000" pitchFamily="2" charset="2"/>
                <a:buChar char="o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o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o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o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o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o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o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he-IL" altLang="he-IL" sz="1800"/>
            </a:p>
          </p:txBody>
        </p:sp>
      </p:grpSp>
      <p:grpSp>
        <p:nvGrpSpPr>
          <p:cNvPr id="13" name="Group 11">
            <a:extLst>
              <a:ext uri="{FF2B5EF4-FFF2-40B4-BE49-F238E27FC236}">
                <a16:creationId xmlns:a16="http://schemas.microsoft.com/office/drawing/2014/main" id="{C695C8B2-DBC9-4AF4-AD35-882EDD8DCD81}"/>
              </a:ext>
            </a:extLst>
          </p:cNvPr>
          <p:cNvGrpSpPr>
            <a:grpSpLocks/>
          </p:cNvGrpSpPr>
          <p:nvPr/>
        </p:nvGrpSpPr>
        <p:grpSpPr bwMode="auto">
          <a:xfrm>
            <a:off x="972344" y="3934618"/>
            <a:ext cx="7100887" cy="1463675"/>
            <a:chOff x="567" y="2886"/>
            <a:chExt cx="4473" cy="922"/>
          </a:xfrm>
        </p:grpSpPr>
        <p:graphicFrame>
          <p:nvGraphicFramePr>
            <p:cNvPr id="14" name="Object 12">
              <a:extLst>
                <a:ext uri="{FF2B5EF4-FFF2-40B4-BE49-F238E27FC236}">
                  <a16:creationId xmlns:a16="http://schemas.microsoft.com/office/drawing/2014/main" id="{355E75D7-ACEB-40F8-866C-67DED2240F25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923" y="2976"/>
            <a:ext cx="1117" cy="74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7" name="Clip" r:id="rId3" imgW="4582562" imgH="3041964" progId="MS_ClipArt_Gallery.5">
                    <p:embed/>
                  </p:oleObj>
                </mc:Choice>
                <mc:Fallback>
                  <p:oleObj name="Clip" r:id="rId3" imgW="4582562" imgH="3041964" progId="MS_ClipArt_Gallery.5">
                    <p:embed/>
                    <p:pic>
                      <p:nvPicPr>
                        <p:cNvPr id="8198" name="Object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23" y="2976"/>
                          <a:ext cx="1117" cy="74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15" name="Picture 13" descr="machine">
              <a:extLst>
                <a:ext uri="{FF2B5EF4-FFF2-40B4-BE49-F238E27FC236}">
                  <a16:creationId xmlns:a16="http://schemas.microsoft.com/office/drawing/2014/main" id="{21AEE4E7-C77E-45E6-A051-D8432518A85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7" y="2886"/>
              <a:ext cx="1179" cy="882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14" descr="icem-jt">
              <a:extLst>
                <a:ext uri="{FF2B5EF4-FFF2-40B4-BE49-F238E27FC236}">
                  <a16:creationId xmlns:a16="http://schemas.microsoft.com/office/drawing/2014/main" id="{E38BEB89-5285-4406-96BB-E6475E974D7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4" y="2886"/>
              <a:ext cx="1406" cy="922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AutoShape 15">
              <a:extLst>
                <a:ext uri="{FF2B5EF4-FFF2-40B4-BE49-F238E27FC236}">
                  <a16:creationId xmlns:a16="http://schemas.microsoft.com/office/drawing/2014/main" id="{A2675F4E-721B-4A76-AE44-08B76A8ECB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80" y="3249"/>
              <a:ext cx="329" cy="162"/>
            </a:xfrm>
            <a:prstGeom prst="leftArrow">
              <a:avLst>
                <a:gd name="adj1" fmla="val 50000"/>
                <a:gd name="adj2" fmla="val 50772"/>
              </a:avLst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r" rtl="1">
                <a:spcBef>
                  <a:spcPct val="20000"/>
                </a:spcBef>
                <a:buClr>
                  <a:schemeClr val="bg2"/>
                </a:buClr>
                <a:buSzPct val="70000"/>
                <a:buFont typeface="Wingdings" panose="05000000000000000000" pitchFamily="2" charset="2"/>
                <a:buChar char="o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o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o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o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o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o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o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he-IL" altLang="he-IL" sz="1800"/>
            </a:p>
          </p:txBody>
        </p:sp>
        <p:sp>
          <p:nvSpPr>
            <p:cNvPr id="18" name="AutoShape 16">
              <a:extLst>
                <a:ext uri="{FF2B5EF4-FFF2-40B4-BE49-F238E27FC236}">
                  <a16:creationId xmlns:a16="http://schemas.microsoft.com/office/drawing/2014/main" id="{AB982180-9F15-4A91-9A75-7C3089CD4F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83" y="3249"/>
              <a:ext cx="340" cy="181"/>
            </a:xfrm>
            <a:prstGeom prst="leftRightArrow">
              <a:avLst>
                <a:gd name="adj1" fmla="val 50000"/>
                <a:gd name="adj2" fmla="val 37569"/>
              </a:avLst>
            </a:prstGeom>
            <a:noFill/>
            <a:ln w="38100" algn="ctr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r" rtl="1">
                <a:spcBef>
                  <a:spcPct val="20000"/>
                </a:spcBef>
                <a:buClr>
                  <a:schemeClr val="bg2"/>
                </a:buClr>
                <a:buSzPct val="70000"/>
                <a:buFont typeface="Wingdings" panose="05000000000000000000" pitchFamily="2" charset="2"/>
                <a:buChar char="o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o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o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o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o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o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o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he-IL" altLang="he-IL" sz="1800"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63E882-DFD3-47B1-A7E3-66738798EE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1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e-I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מטרות ההתמחות - </a:t>
            </a:r>
          </a:p>
        </p:txBody>
      </p:sp>
      <p:sp>
        <p:nvSpPr>
          <p:cNvPr id="5123" name="Slide Number Placeholder 4">
            <a:extLst>
              <a:ext uri="{FF2B5EF4-FFF2-40B4-BE49-F238E27FC236}">
                <a16:creationId xmlns:a16="http://schemas.microsoft.com/office/drawing/2014/main" id="{E679FB54-AC6F-484B-ABC2-BA2D83ABF3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l">
              <a:lnSpc>
                <a:spcPct val="100000"/>
              </a:lnSpc>
              <a:spcBef>
                <a:spcPct val="0"/>
              </a:spcBef>
              <a:buFontTx/>
              <a:buNone/>
            </a:pPr>
            <a:fld id="{99C939E2-59DA-4C64-9B3B-5C6C4EB5D97C}" type="slidenum">
              <a:rPr lang="he-IL" altLang="he-IL" sz="1200">
                <a:solidFill>
                  <a:srgbClr val="898989"/>
                </a:solidFill>
                <a:cs typeface="David" panose="020E0502060401010101" pitchFamily="34" charset="-79"/>
              </a:rPr>
              <a:pPr algn="l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3</a:t>
            </a:fld>
            <a:endParaRPr lang="he-IL" altLang="he-IL" sz="1200">
              <a:solidFill>
                <a:srgbClr val="898989"/>
              </a:solidFill>
              <a:cs typeface="David" panose="020E0502060401010101" pitchFamily="34" charset="-79"/>
            </a:endParaRPr>
          </a:p>
        </p:txBody>
      </p:sp>
      <p:sp>
        <p:nvSpPr>
          <p:cNvPr id="5124" name="מציין מיקום תוכן 3">
            <a:extLst>
              <a:ext uri="{FF2B5EF4-FFF2-40B4-BE49-F238E27FC236}">
                <a16:creationId xmlns:a16="http://schemas.microsoft.com/office/drawing/2014/main" id="{BB7254C2-2D9F-48B8-B92F-75BB98C03FB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55576" y="1340768"/>
            <a:ext cx="8119814" cy="4752528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he-IL" altLang="he-IL" b="1" dirty="0"/>
              <a:t>הבנה של פיתוח, תיכון וייצור של מערכות מכניות מורכבות.</a:t>
            </a:r>
          </a:p>
          <a:p>
            <a:pPr eaLnBrk="1" hangingPunct="1">
              <a:lnSpc>
                <a:spcPct val="150000"/>
              </a:lnSpc>
            </a:pPr>
            <a:r>
              <a:rPr lang="he-IL" altLang="he-IL" b="1" dirty="0"/>
              <a:t>קבלת כלים לתיכון ובחירת החומרים המתאימים לתנאי שרות של המוצר</a:t>
            </a:r>
          </a:p>
          <a:p>
            <a:pPr eaLnBrk="1" hangingPunct="1">
              <a:lnSpc>
                <a:spcPct val="150000"/>
              </a:lnSpc>
            </a:pPr>
            <a:r>
              <a:rPr lang="he-IL" altLang="he-IL" b="1" dirty="0"/>
              <a:t>היכרות עם מערכות ממוחשבות לתיכון, לאנליזות ולייצור </a:t>
            </a:r>
            <a:r>
              <a:rPr lang="en-US" altLang="he-IL" b="1" dirty="0"/>
              <a:t>(CAD,CAM,CAE)</a:t>
            </a:r>
            <a:endParaRPr lang="he-IL" altLang="he-IL" b="1" dirty="0"/>
          </a:p>
          <a:p>
            <a:pPr eaLnBrk="1" hangingPunct="1">
              <a:lnSpc>
                <a:spcPct val="150000"/>
              </a:lnSpc>
            </a:pPr>
            <a:r>
              <a:rPr lang="he-IL" b="1" dirty="0"/>
              <a:t>עידוד יכולת יצירתית בבניית מערכות אינטגרטיביות, המשלבות מערכות בקרה, אוטומציה ותהליכי עיבוד ממוחשבים</a:t>
            </a:r>
            <a:r>
              <a:rPr lang="he-IL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pPr eaLnBrk="1" hangingPunct="1">
              <a:lnSpc>
                <a:spcPct val="150000"/>
              </a:lnSpc>
            </a:pPr>
            <a:r>
              <a:rPr lang="he-IL" altLang="he-IL" b="1" dirty="0"/>
              <a:t>בוגר ההתמחות יהיה בעל ידע </a:t>
            </a:r>
            <a:r>
              <a:rPr lang="he-IL" b="1" dirty="0"/>
              <a:t>בתחומי הנדסה מגוונים כגון: תיכון וחוזק מכני של מבנים, ידע במעבר חום, בחירת חומרים מהם המוצר עשוי</a:t>
            </a:r>
          </a:p>
          <a:p>
            <a:pPr eaLnBrk="1" hangingPunct="1">
              <a:lnSpc>
                <a:spcPct val="150000"/>
              </a:lnSpc>
            </a:pPr>
            <a:r>
              <a:rPr lang="he-IL" altLang="he-IL" b="1" dirty="0"/>
              <a:t>ידע לבצע אנליזות ממוחשבות אשר יצביעו על נקודות כשל במערכות קיימות או נקודות לשיפור המערכת הקיימת מהיבטים שונים.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CE5825-F349-44EA-8468-4A50B69A3B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2025" y="581025"/>
            <a:ext cx="7543800" cy="574675"/>
          </a:xfrm>
        </p:spPr>
        <p:txBody>
          <a:bodyPr rtlCol="1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e-I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מבנה ההתמחות – קורסי חובה </a:t>
            </a:r>
            <a:br>
              <a:rPr lang="he-I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</a:br>
            <a:r>
              <a:rPr lang="he-IL" sz="1800" b="1" dirty="0">
                <a:solidFill>
                  <a:schemeClr val="bg1"/>
                </a:solidFill>
                <a:cs typeface="+mn-cs"/>
              </a:rPr>
              <a:t>כל סטודנט נדרש ללמוד 20 נ"ז בהתמחות (קורסי חובה+ בחירה)</a:t>
            </a:r>
            <a:br>
              <a:rPr lang="en-US" sz="1800" dirty="0">
                <a:solidFill>
                  <a:schemeClr val="bg1"/>
                </a:solidFill>
                <a:cs typeface="+mn-cs"/>
              </a:rPr>
            </a:br>
            <a:endParaRPr lang="he-IL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6147" name="Date Placeholder 3">
            <a:extLst>
              <a:ext uri="{FF2B5EF4-FFF2-40B4-BE49-F238E27FC236}">
                <a16:creationId xmlns:a16="http://schemas.microsoft.com/office/drawing/2014/main" id="{24CB9D3A-2D77-4E6A-A217-E1415F356244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algn="r" rtl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fld id="{9CF1BDCC-F047-40E2-AB41-C1699938EF3A}" type="datetime9">
              <a:rPr lang="he-IL" altLang="he-IL" sz="900" smtClean="0">
                <a:cs typeface="David" panose="020E0502060401010101" pitchFamily="34" charset="-79"/>
              </a:rPr>
              <a:pPr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26 דצמבר, 2021</a:t>
            </a:fld>
            <a:endParaRPr lang="he-IL" altLang="he-IL" sz="900">
              <a:cs typeface="David" panose="020E0502060401010101" pitchFamily="34" charset="-79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929B0B8-335B-443C-8D3F-710692BEF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7FB688BF-F736-44A8-AE2B-AEE975392469}" type="slidenum">
              <a:rPr lang="he-IL" altLang="he-IL"/>
              <a:pPr/>
              <a:t>4</a:t>
            </a:fld>
            <a:endParaRPr lang="he-IL" altLang="he-IL"/>
          </a:p>
        </p:txBody>
      </p:sp>
      <p:sp>
        <p:nvSpPr>
          <p:cNvPr id="6" name="Text Box 15">
            <a:extLst>
              <a:ext uri="{FF2B5EF4-FFF2-40B4-BE49-F238E27FC236}">
                <a16:creationId xmlns:a16="http://schemas.microsoft.com/office/drawing/2014/main" id="{80F12C6D-34F7-403A-B9BC-F75494D2BC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37388" y="2257897"/>
            <a:ext cx="18002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o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o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he-IL" altLang="he-IL" sz="2000" b="1" dirty="0"/>
              <a:t>סמסטר 5</a:t>
            </a:r>
            <a:endParaRPr lang="en-US" altLang="he-IL" sz="2000" b="1" dirty="0"/>
          </a:p>
        </p:txBody>
      </p:sp>
      <p:sp>
        <p:nvSpPr>
          <p:cNvPr id="7" name="Text Box 16">
            <a:extLst>
              <a:ext uri="{FF2B5EF4-FFF2-40B4-BE49-F238E27FC236}">
                <a16:creationId xmlns:a16="http://schemas.microsoft.com/office/drawing/2014/main" id="{0947EA7D-BFA5-412B-AFE5-877B7C5660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37388" y="3278659"/>
            <a:ext cx="18002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o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o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he-IL" altLang="he-IL" sz="2000" b="1"/>
              <a:t>סמסטר 6</a:t>
            </a:r>
            <a:endParaRPr lang="en-US" altLang="he-IL" sz="2000" b="1"/>
          </a:p>
        </p:txBody>
      </p:sp>
      <p:sp>
        <p:nvSpPr>
          <p:cNvPr id="8" name="Text Box 17">
            <a:extLst>
              <a:ext uri="{FF2B5EF4-FFF2-40B4-BE49-F238E27FC236}">
                <a16:creationId xmlns:a16="http://schemas.microsoft.com/office/drawing/2014/main" id="{A44A7513-B3A9-4C01-AC68-B4627841B6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37388" y="4686772"/>
            <a:ext cx="18002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o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o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he-IL" altLang="he-IL" sz="2000" b="1" dirty="0"/>
              <a:t>סמסטר 7</a:t>
            </a:r>
            <a:endParaRPr lang="en-US" altLang="he-IL" sz="2000" b="1" dirty="0"/>
          </a:p>
        </p:txBody>
      </p:sp>
      <p:sp>
        <p:nvSpPr>
          <p:cNvPr id="9" name="Text Box 18">
            <a:extLst>
              <a:ext uri="{FF2B5EF4-FFF2-40B4-BE49-F238E27FC236}">
                <a16:creationId xmlns:a16="http://schemas.microsoft.com/office/drawing/2014/main" id="{54FF46D1-769A-481C-820B-D2FDAE9C88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73925" y="5885334"/>
            <a:ext cx="15636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o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o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he-IL" altLang="he-IL" sz="2000" b="1"/>
              <a:t>סמסטר 8</a:t>
            </a:r>
            <a:endParaRPr lang="en-US" altLang="he-IL" sz="2000" b="1"/>
          </a:p>
        </p:txBody>
      </p:sp>
      <p:sp>
        <p:nvSpPr>
          <p:cNvPr id="10" name="Rectangle 19">
            <a:extLst>
              <a:ext uri="{FF2B5EF4-FFF2-40B4-BE49-F238E27FC236}">
                <a16:creationId xmlns:a16="http://schemas.microsoft.com/office/drawing/2014/main" id="{91A94F34-DF3E-4123-93D5-2B85F4928D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2898" y="3069109"/>
            <a:ext cx="2520000" cy="972000"/>
          </a:xfrm>
          <a:prstGeom prst="rect">
            <a:avLst/>
          </a:prstGeom>
          <a:solidFill>
            <a:schemeClr val="bg1">
              <a:alpha val="6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lIns="7200" tIns="0" rIns="7200" bIns="7200" anchor="ctr"/>
          <a:lstStyle/>
          <a:p>
            <a:pPr algn="ctr" rtl="1" eaLnBrk="1" hangingPunct="1"/>
            <a:r>
              <a:rPr lang="he-IL" altLang="he-IL" sz="2000" b="1" dirty="0">
                <a:latin typeface="Times New Roman" panose="02020603050405020304" pitchFamily="18" charset="0"/>
              </a:rPr>
              <a:t>22251	            3.5 </a:t>
            </a:r>
          </a:p>
          <a:p>
            <a:pPr algn="ctr" rtl="1" eaLnBrk="1" hangingPunct="1"/>
            <a:r>
              <a:rPr lang="he-IL" altLang="he-IL" sz="2000" b="1" dirty="0">
                <a:latin typeface="Times New Roman" panose="02020603050405020304" pitchFamily="18" charset="0"/>
              </a:rPr>
              <a:t>תהליכי עיבוד שבבי</a:t>
            </a:r>
            <a:br>
              <a:rPr lang="en-US" altLang="he-IL" sz="2000" b="1" dirty="0">
                <a:latin typeface="Times New Roman" panose="02020603050405020304" pitchFamily="18" charset="0"/>
              </a:rPr>
            </a:br>
            <a:r>
              <a:rPr lang="he-IL" altLang="he-IL" sz="2000" b="1" dirty="0">
                <a:latin typeface="Times New Roman" panose="02020603050405020304" pitchFamily="18" charset="0"/>
              </a:rPr>
              <a:t>ניתן כל סמסטר</a:t>
            </a:r>
            <a:endParaRPr lang="en-US" altLang="he-IL" sz="2000" b="1" dirty="0">
              <a:latin typeface="Times New Roman" panose="02020603050405020304" pitchFamily="18" charset="0"/>
            </a:endParaRPr>
          </a:p>
        </p:txBody>
      </p:sp>
      <p:sp>
        <p:nvSpPr>
          <p:cNvPr id="11" name="Rectangle 20">
            <a:extLst>
              <a:ext uri="{FF2B5EF4-FFF2-40B4-BE49-F238E27FC236}">
                <a16:creationId xmlns:a16="http://schemas.microsoft.com/office/drawing/2014/main" id="{A536CF75-8B10-4C1C-94AD-18738BA53E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9238" y="3069109"/>
            <a:ext cx="2952000" cy="972000"/>
          </a:xfrm>
          <a:prstGeom prst="rect">
            <a:avLst/>
          </a:prstGeom>
          <a:solidFill>
            <a:schemeClr val="bg1">
              <a:alpha val="6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lIns="7200" tIns="0" rIns="7200" bIns="7200" anchor="ctr"/>
          <a:lstStyle/>
          <a:p>
            <a:pPr algn="ctr" rtl="1" eaLnBrk="1" hangingPunct="1"/>
            <a:r>
              <a:rPr lang="he-IL" altLang="he-IL" sz="2000" b="1" dirty="0">
                <a:latin typeface="Times New Roman" panose="02020603050405020304" pitchFamily="18" charset="0"/>
              </a:rPr>
              <a:t>22267 		        2.5 </a:t>
            </a:r>
          </a:p>
          <a:p>
            <a:pPr algn="ctr" rtl="1" eaLnBrk="1" hangingPunct="1"/>
            <a:r>
              <a:rPr lang="he-IL" altLang="he-IL" sz="2000" b="1" dirty="0">
                <a:latin typeface="Times New Roman" panose="02020603050405020304" pitchFamily="18" charset="0"/>
              </a:rPr>
              <a:t>הנדסת חומרים מתקדמת</a:t>
            </a:r>
            <a:br>
              <a:rPr lang="en-US" altLang="he-IL" sz="2000" b="1" dirty="0">
                <a:latin typeface="Times New Roman" panose="02020603050405020304" pitchFamily="18" charset="0"/>
              </a:rPr>
            </a:br>
            <a:r>
              <a:rPr lang="he-IL" altLang="he-IL" sz="2000" b="1" dirty="0">
                <a:latin typeface="Times New Roman" panose="02020603050405020304" pitchFamily="18" charset="0"/>
              </a:rPr>
              <a:t>קורס חד שנתי</a:t>
            </a:r>
            <a:endParaRPr lang="en-US" altLang="he-IL" sz="2000" b="1" dirty="0">
              <a:latin typeface="Times New Roman" panose="02020603050405020304" pitchFamily="18" charset="0"/>
            </a:endParaRPr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id="{5A3EE3C0-E39D-48B6-9E4E-1FDD45031B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8650" y="1339428"/>
            <a:ext cx="8208963" cy="43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69900" indent="-469900" algn="r" rtl="1"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o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o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buClr>
                <a:srgbClr val="660000"/>
              </a:buClr>
              <a:buFont typeface="Wingdings" panose="05000000000000000000" pitchFamily="2" charset="2"/>
              <a:buNone/>
            </a:pPr>
            <a:r>
              <a:rPr lang="he-IL" altLang="he-IL" sz="2800" dirty="0"/>
              <a:t>4 קורסי חובה בהתמחות בסמסטרים 5 – 8</a:t>
            </a:r>
            <a:endParaRPr lang="en-US" altLang="he-IL" sz="2800" dirty="0"/>
          </a:p>
        </p:txBody>
      </p:sp>
      <p:sp>
        <p:nvSpPr>
          <p:cNvPr id="14" name="Rectangle 21">
            <a:extLst>
              <a:ext uri="{FF2B5EF4-FFF2-40B4-BE49-F238E27FC236}">
                <a16:creationId xmlns:a16="http://schemas.microsoft.com/office/drawing/2014/main" id="{F9549DD2-71BC-44F4-806C-DDD75D4005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37623" y="5661250"/>
            <a:ext cx="3581400" cy="701675"/>
          </a:xfrm>
          <a:prstGeom prst="rect">
            <a:avLst/>
          </a:prstGeom>
          <a:solidFill>
            <a:schemeClr val="bg1">
              <a:alpha val="6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lIns="7200" tIns="0" rIns="7200" bIns="7200" anchor="ctr"/>
          <a:lstStyle/>
          <a:p>
            <a:pPr algn="ctr" rtl="1" eaLnBrk="1" hangingPunct="1"/>
            <a:r>
              <a:rPr lang="he-IL" altLang="he-IL" sz="2000" b="1" dirty="0">
                <a:latin typeface="Times New Roman" panose="02020603050405020304" pitchFamily="18" charset="0"/>
              </a:rPr>
              <a:t>קורסי בחירה של ההתמחות</a:t>
            </a:r>
            <a:endParaRPr lang="en-US" altLang="he-IL" sz="2000" b="1" dirty="0">
              <a:latin typeface="Times New Roman" panose="02020603050405020304" pitchFamily="18" charset="0"/>
            </a:endParaRPr>
          </a:p>
        </p:txBody>
      </p:sp>
      <p:sp>
        <p:nvSpPr>
          <p:cNvPr id="15" name="Rectangle 21">
            <a:extLst>
              <a:ext uri="{FF2B5EF4-FFF2-40B4-BE49-F238E27FC236}">
                <a16:creationId xmlns:a16="http://schemas.microsoft.com/office/drawing/2014/main" id="{AA7F7616-B13F-4E6B-84BB-3E7BF9AC2B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9238" y="4399209"/>
            <a:ext cx="2952000" cy="972000"/>
          </a:xfrm>
          <a:prstGeom prst="rect">
            <a:avLst/>
          </a:prstGeom>
          <a:solidFill>
            <a:schemeClr val="bg1">
              <a:alpha val="6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lIns="7200" tIns="0" rIns="7200" bIns="7200" anchor="ctr"/>
          <a:lstStyle/>
          <a:p>
            <a:pPr algn="ctr" rtl="1" eaLnBrk="1" hangingPunct="1"/>
            <a:r>
              <a:rPr lang="he-IL" altLang="he-IL" sz="2000" b="1" dirty="0">
                <a:latin typeface="Times New Roman" panose="02020603050405020304" pitchFamily="18" charset="0"/>
              </a:rPr>
              <a:t>קורסי בחירה </a:t>
            </a:r>
            <a:br>
              <a:rPr lang="en-US" altLang="he-IL" sz="2000" b="1" dirty="0">
                <a:latin typeface="Times New Roman" panose="02020603050405020304" pitchFamily="18" charset="0"/>
              </a:rPr>
            </a:br>
            <a:r>
              <a:rPr lang="he-IL" altLang="he-IL" sz="2000" b="1" dirty="0">
                <a:latin typeface="Times New Roman" panose="02020603050405020304" pitchFamily="18" charset="0"/>
              </a:rPr>
              <a:t>של ההתמחות</a:t>
            </a:r>
            <a:endParaRPr lang="en-US" altLang="he-IL" sz="2000" b="1" dirty="0">
              <a:latin typeface="Times New Roman" panose="02020603050405020304" pitchFamily="18" charset="0"/>
            </a:endParaRPr>
          </a:p>
        </p:txBody>
      </p:sp>
      <p:sp>
        <p:nvSpPr>
          <p:cNvPr id="16" name="Rectangle 14">
            <a:extLst>
              <a:ext uri="{FF2B5EF4-FFF2-40B4-BE49-F238E27FC236}">
                <a16:creationId xmlns:a16="http://schemas.microsoft.com/office/drawing/2014/main" id="{CDE21270-EFFA-4F82-9B07-E4B4D7B358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3848" y="1908647"/>
            <a:ext cx="2544490" cy="878359"/>
          </a:xfrm>
          <a:prstGeom prst="rect">
            <a:avLst/>
          </a:prstGeom>
          <a:solidFill>
            <a:schemeClr val="bg1">
              <a:alpha val="6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lIns="7200" tIns="0" rIns="7200" bIns="7200" anchor="ctr"/>
          <a:lstStyle/>
          <a:p>
            <a:pPr algn="ctr" rtl="1" eaLnBrk="1" hangingPunct="1"/>
            <a:r>
              <a:rPr lang="he-IL" altLang="he-IL" sz="2000" b="1" dirty="0">
                <a:latin typeface="Times New Roman" panose="02020603050405020304" pitchFamily="18" charset="0"/>
              </a:rPr>
              <a:t>22720		  3.0 </a:t>
            </a:r>
          </a:p>
          <a:p>
            <a:pPr algn="ctr" rtl="1" eaLnBrk="1" hangingPunct="1"/>
            <a:r>
              <a:rPr lang="he-IL" altLang="he-IL" sz="2000" b="1" dirty="0">
                <a:latin typeface="Times New Roman" panose="02020603050405020304" pitchFamily="18" charset="0"/>
              </a:rPr>
              <a:t>תכן רכיבים מכניים</a:t>
            </a:r>
            <a:br>
              <a:rPr lang="en-US" altLang="he-IL" sz="2000" b="1" dirty="0">
                <a:latin typeface="Times New Roman" panose="02020603050405020304" pitchFamily="18" charset="0"/>
              </a:rPr>
            </a:br>
            <a:r>
              <a:rPr lang="he-IL" altLang="he-IL" sz="2000" b="1" dirty="0">
                <a:latin typeface="Times New Roman" panose="02020603050405020304" pitchFamily="18" charset="0"/>
              </a:rPr>
              <a:t>ניתן כל סמסטר</a:t>
            </a:r>
            <a:endParaRPr lang="en-US" altLang="he-IL" sz="2000" b="1" dirty="0">
              <a:latin typeface="Times New Roman" panose="02020603050405020304" pitchFamily="18" charset="0"/>
            </a:endParaRPr>
          </a:p>
        </p:txBody>
      </p:sp>
      <p:sp>
        <p:nvSpPr>
          <p:cNvPr id="17" name="Rectangle 19">
            <a:extLst>
              <a:ext uri="{FF2B5EF4-FFF2-40B4-BE49-F238E27FC236}">
                <a16:creationId xmlns:a16="http://schemas.microsoft.com/office/drawing/2014/main" id="{F9378DBE-B579-49AD-98A0-1860FCAB9B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76093" y="4399209"/>
            <a:ext cx="2520000" cy="972000"/>
          </a:xfrm>
          <a:prstGeom prst="rect">
            <a:avLst/>
          </a:prstGeom>
          <a:solidFill>
            <a:schemeClr val="bg1">
              <a:alpha val="6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lIns="7200" tIns="0" rIns="7200" bIns="7200" anchor="ctr"/>
          <a:lstStyle/>
          <a:p>
            <a:pPr algn="ctr" rtl="1" eaLnBrk="1" hangingPunct="1"/>
            <a:r>
              <a:rPr lang="he-IL" altLang="he-IL" sz="2000" b="1" dirty="0">
                <a:latin typeface="Times New Roman" panose="02020603050405020304" pitchFamily="18" charset="0"/>
              </a:rPr>
              <a:t>22268		     2.5 </a:t>
            </a:r>
          </a:p>
          <a:p>
            <a:pPr algn="ctr" rtl="1" eaLnBrk="1" hangingPunct="1"/>
            <a:r>
              <a:rPr lang="he-IL" altLang="he-IL" sz="2000" b="1" dirty="0">
                <a:latin typeface="Times New Roman" panose="02020603050405020304" pitchFamily="18" charset="0"/>
              </a:rPr>
              <a:t>חוזק מתקדם</a:t>
            </a:r>
          </a:p>
          <a:p>
            <a:pPr algn="ctr" rtl="1" eaLnBrk="1" hangingPunct="1"/>
            <a:r>
              <a:rPr lang="he-IL" altLang="he-IL" sz="2000" b="1" dirty="0">
                <a:latin typeface="Times New Roman" panose="02020603050405020304" pitchFamily="18" charset="0"/>
              </a:rPr>
              <a:t>קורס חד שנתי</a:t>
            </a:r>
            <a:endParaRPr lang="en-US" altLang="he-IL" sz="2000" b="1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CE5825-F349-44EA-8468-4A50B69A3B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2025" y="581025"/>
            <a:ext cx="7543800" cy="574675"/>
          </a:xfrm>
        </p:spPr>
        <p:txBody>
          <a:bodyPr rtlCol="1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e-I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מבנה ההתמחות – קורסי בחירה</a:t>
            </a:r>
            <a:br>
              <a:rPr lang="he-I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</a:br>
            <a:r>
              <a:rPr lang="he-IL" sz="1800" b="1" dirty="0">
                <a:solidFill>
                  <a:schemeClr val="bg1"/>
                </a:solidFill>
                <a:cs typeface="+mn-cs"/>
              </a:rPr>
              <a:t>כל סטודנט נדרש ללמוד 20 נ"ז בהתמחות (קורסי חובה+ בחירה)</a:t>
            </a:r>
            <a:br>
              <a:rPr lang="en-US" sz="1800" dirty="0">
                <a:solidFill>
                  <a:schemeClr val="bg1"/>
                </a:solidFill>
                <a:cs typeface="+mn-cs"/>
              </a:rPr>
            </a:br>
            <a:endParaRPr lang="he-IL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8195" name="Date Placeholder 3">
            <a:extLst>
              <a:ext uri="{FF2B5EF4-FFF2-40B4-BE49-F238E27FC236}">
                <a16:creationId xmlns:a16="http://schemas.microsoft.com/office/drawing/2014/main" id="{EFFAD5A3-12D6-40E6-ACCA-E204235F3CA9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algn="r" rtl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fld id="{DB70ABE1-2C10-4F5A-9D28-EF6E97D5C6E9}" type="datetime9">
              <a:rPr lang="he-IL" altLang="he-IL" sz="900" smtClean="0">
                <a:solidFill>
                  <a:srgbClr val="FFFFFF"/>
                </a:solidFill>
                <a:cs typeface="David" panose="020E0502060401010101" pitchFamily="34" charset="-79"/>
              </a:rPr>
              <a:pPr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26 דצמבר, 2021</a:t>
            </a:fld>
            <a:endParaRPr lang="he-IL" altLang="he-IL" sz="900">
              <a:solidFill>
                <a:srgbClr val="FFFFFF"/>
              </a:solidFill>
              <a:cs typeface="David" panose="020E0502060401010101" pitchFamily="34" charset="-79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929B0B8-335B-443C-8D3F-710692BEF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7A7FAD99-8FB6-4E08-9D28-566CD1EB4F47}" type="slidenum">
              <a:rPr lang="he-IL" altLang="he-IL">
                <a:solidFill>
                  <a:srgbClr val="898989"/>
                </a:solidFill>
              </a:rPr>
              <a:pPr/>
              <a:t>5</a:t>
            </a:fld>
            <a:endParaRPr lang="he-IL" altLang="he-IL">
              <a:solidFill>
                <a:srgbClr val="898989"/>
              </a:solidFill>
            </a:endParaRPr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DCDC2B85-CC35-41CA-95B1-FDA3901C99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10698" y="1700808"/>
            <a:ext cx="7223125" cy="4248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71450" indent="-171450" algn="r" defTabSz="685800" rtl="1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r" defTabSz="685800" rtl="1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r" defTabSz="685800" rtl="1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r" defTabSz="685800" rtl="1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r" defTabSz="685800" rtl="1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r" defTabSz="685800" rtl="1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r" defTabSz="685800" rtl="1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r" defTabSz="685800" rtl="1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r" defTabSz="685800" rtl="1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he-IL" altLang="he-IL" sz="2400" b="1" dirty="0"/>
              <a:t>מערכות ייצור ממוחשבות</a:t>
            </a:r>
          </a:p>
          <a:p>
            <a:pPr eaLnBrk="1" hangingPunct="1"/>
            <a:r>
              <a:rPr lang="he-IL" altLang="he-IL" sz="2400" b="1" dirty="0"/>
              <a:t>עיבוד פלסטי של מתכות</a:t>
            </a:r>
          </a:p>
          <a:p>
            <a:pPr eaLnBrk="1" hangingPunct="1"/>
            <a:r>
              <a:rPr lang="he-IL" altLang="he-IL" sz="2400" b="1" dirty="0"/>
              <a:t>אלמנטים סופיים – </a:t>
            </a:r>
            <a:r>
              <a:rPr lang="he-IL" altLang="he-IL" sz="2000" b="1" dirty="0">
                <a:solidFill>
                  <a:srgbClr val="FF0000"/>
                </a:solidFill>
              </a:rPr>
              <a:t>קורס בסיסי</a:t>
            </a:r>
          </a:p>
          <a:p>
            <a:pPr eaLnBrk="1" hangingPunct="1"/>
            <a:r>
              <a:rPr lang="he-IL" altLang="he-IL" sz="2400" b="1" dirty="0"/>
              <a:t>ישומים מעשיים באלמנטים סופיים – </a:t>
            </a:r>
            <a:r>
              <a:rPr lang="he-IL" altLang="he-IL" sz="2000" b="1" dirty="0">
                <a:solidFill>
                  <a:srgbClr val="FF0000"/>
                </a:solidFill>
              </a:rPr>
              <a:t>(לא נדרש קדם בקורס אלמנטים סופיים) </a:t>
            </a:r>
            <a:endParaRPr lang="he-IL" altLang="he-IL" sz="2400" b="1" dirty="0">
              <a:solidFill>
                <a:srgbClr val="FF0000"/>
              </a:solidFill>
            </a:endParaRPr>
          </a:p>
          <a:p>
            <a:pPr eaLnBrk="1" hangingPunct="1"/>
            <a:r>
              <a:rPr lang="he-IL" altLang="he-IL" sz="2400" b="1" dirty="0"/>
              <a:t>רובוטיקה</a:t>
            </a:r>
          </a:p>
          <a:p>
            <a:pPr eaLnBrk="1" hangingPunct="1"/>
            <a:r>
              <a:rPr lang="he-IL" altLang="he-IL" sz="2400" b="1" dirty="0"/>
              <a:t>הינע חשמלי</a:t>
            </a:r>
          </a:p>
          <a:p>
            <a:pPr eaLnBrk="1" hangingPunct="1"/>
            <a:r>
              <a:rPr lang="he-IL" altLang="he-IL" sz="2400" b="1" dirty="0"/>
              <a:t>תכן ואנליזת מבנים מחומרים מרוכבים</a:t>
            </a:r>
          </a:p>
          <a:p>
            <a:pPr eaLnBrk="1" hangingPunct="1"/>
            <a:r>
              <a:rPr lang="he-IL" altLang="he-IL" sz="2400" b="1" dirty="0"/>
              <a:t>אוטומציה תעשייתית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CE5825-F349-44EA-8468-4A50B69A3B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2025" y="581025"/>
            <a:ext cx="7543800" cy="574675"/>
          </a:xfrm>
        </p:spPr>
        <p:txBody>
          <a:bodyPr rtlCol="1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e-I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מבנה ההתמחות – קורסי בחירה (המשך)</a:t>
            </a:r>
            <a:br>
              <a:rPr lang="he-I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</a:br>
            <a:r>
              <a:rPr lang="he-IL" sz="1800" b="1" dirty="0">
                <a:solidFill>
                  <a:schemeClr val="bg1"/>
                </a:solidFill>
                <a:cs typeface="+mn-cs"/>
              </a:rPr>
              <a:t>כל סטודנט נדרש ללמוד 20 נ"ז בהתמחות (קורסי חובה+ בחירה)</a:t>
            </a:r>
            <a:br>
              <a:rPr lang="en-US" sz="1800" dirty="0">
                <a:solidFill>
                  <a:schemeClr val="bg1"/>
                </a:solidFill>
                <a:cs typeface="+mn-cs"/>
              </a:rPr>
            </a:br>
            <a:endParaRPr lang="he-IL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8195" name="Date Placeholder 3">
            <a:extLst>
              <a:ext uri="{FF2B5EF4-FFF2-40B4-BE49-F238E27FC236}">
                <a16:creationId xmlns:a16="http://schemas.microsoft.com/office/drawing/2014/main" id="{EFFAD5A3-12D6-40E6-ACCA-E204235F3CA9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algn="r" rtl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fld id="{DB70ABE1-2C10-4F5A-9D28-EF6E97D5C6E9}" type="datetime9">
              <a:rPr lang="he-IL" altLang="he-IL" sz="900" smtClean="0">
                <a:solidFill>
                  <a:srgbClr val="FFFFFF"/>
                </a:solidFill>
                <a:cs typeface="David" panose="020E0502060401010101" pitchFamily="34" charset="-79"/>
              </a:rPr>
              <a:pPr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26 דצמבר, 2021</a:t>
            </a:fld>
            <a:endParaRPr lang="he-IL" altLang="he-IL" sz="900">
              <a:solidFill>
                <a:srgbClr val="FFFFFF"/>
              </a:solidFill>
              <a:cs typeface="David" panose="020E0502060401010101" pitchFamily="34" charset="-79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929B0B8-335B-443C-8D3F-710692BEF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7A7FAD99-8FB6-4E08-9D28-566CD1EB4F47}" type="slidenum">
              <a:rPr lang="he-IL" altLang="he-IL">
                <a:solidFill>
                  <a:srgbClr val="898989"/>
                </a:solidFill>
              </a:rPr>
              <a:pPr/>
              <a:t>6</a:t>
            </a:fld>
            <a:endParaRPr lang="he-IL" altLang="he-IL">
              <a:solidFill>
                <a:srgbClr val="898989"/>
              </a:solidFill>
            </a:endParaRPr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DCDC2B85-CC35-41CA-95B1-FDA3901C99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10698" y="1484784"/>
            <a:ext cx="7223125" cy="4536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71450" indent="-171450" algn="r" defTabSz="685800" rtl="1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r" defTabSz="685800" rtl="1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r" defTabSz="685800" rtl="1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r" defTabSz="685800" rtl="1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r" defTabSz="685800" rtl="1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r" defTabSz="685800" rtl="1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r" defTabSz="685800" rtl="1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r" defTabSz="685800" rtl="1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r" defTabSz="685800" rtl="1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he-IL" altLang="he-IL" sz="2400" b="1" dirty="0"/>
              <a:t>מערכות הנעה חשמליות</a:t>
            </a:r>
          </a:p>
          <a:p>
            <a:pPr eaLnBrk="1" hangingPunct="1">
              <a:lnSpc>
                <a:spcPct val="150000"/>
              </a:lnSpc>
            </a:pPr>
            <a:r>
              <a:rPr lang="he-IL" altLang="he-IL" sz="2400" b="1" dirty="0"/>
              <a:t>מידול וייצור מיקרו התקנים</a:t>
            </a:r>
          </a:p>
          <a:p>
            <a:pPr eaLnBrk="1" hangingPunct="1">
              <a:lnSpc>
                <a:spcPct val="150000"/>
              </a:lnSpc>
            </a:pPr>
            <a:r>
              <a:rPr lang="he-IL" altLang="he-IL" sz="2400" b="1" dirty="0"/>
              <a:t>תכן מערכות הידראוליות</a:t>
            </a:r>
          </a:p>
          <a:p>
            <a:pPr eaLnBrk="1" hangingPunct="1">
              <a:lnSpc>
                <a:spcPct val="150000"/>
              </a:lnSpc>
            </a:pPr>
            <a:r>
              <a:rPr lang="he-IL" altLang="he-IL" sz="2400" b="1" dirty="0"/>
              <a:t>ביומכניקה שיקומית </a:t>
            </a:r>
          </a:p>
          <a:p>
            <a:pPr eaLnBrk="1" hangingPunct="1">
              <a:lnSpc>
                <a:spcPct val="150000"/>
              </a:lnSpc>
            </a:pPr>
            <a:r>
              <a:rPr lang="he-IL" altLang="he-IL" sz="2400" b="1" dirty="0"/>
              <a:t>מבוא לחומרים פלסטיים ועיבודם</a:t>
            </a:r>
          </a:p>
          <a:p>
            <a:pPr eaLnBrk="1" hangingPunct="1">
              <a:lnSpc>
                <a:spcPct val="150000"/>
              </a:lnSpc>
            </a:pPr>
            <a:r>
              <a:rPr lang="he-IL" altLang="he-IL" sz="2400" b="1" dirty="0"/>
              <a:t>מבוא לתהליכי הדפסה תלת ממדית </a:t>
            </a:r>
          </a:p>
          <a:p>
            <a:pPr eaLnBrk="1" hangingPunct="1">
              <a:lnSpc>
                <a:spcPct val="150000"/>
              </a:lnSpc>
            </a:pPr>
            <a:r>
              <a:rPr lang="he-IL" altLang="he-IL" sz="2400" b="1" dirty="0"/>
              <a:t>תכן מבנים מתקפלים</a:t>
            </a:r>
          </a:p>
        </p:txBody>
      </p:sp>
    </p:spTree>
    <p:extLst>
      <p:ext uri="{BB962C8B-B14F-4D97-AF65-F5344CB8AC3E}">
        <p14:creationId xmlns:p14="http://schemas.microsoft.com/office/powerpoint/2010/main" val="40381605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4A92F9-1EF0-42ED-AAC0-989F904342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100" y="206375"/>
            <a:ext cx="7543800" cy="858838"/>
          </a:xfrm>
        </p:spPr>
        <p:txBody>
          <a:bodyPr rtlCol="1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e-IL" dirty="0">
                <a:solidFill>
                  <a:schemeClr val="bg1"/>
                </a:solidFill>
                <a:cs typeface="+mn-cs"/>
              </a:rPr>
              <a:t>דוגמאות לפרוייקטי גמר בהתמחות </a:t>
            </a:r>
          </a:p>
        </p:txBody>
      </p:sp>
      <p:sp>
        <p:nvSpPr>
          <p:cNvPr id="10243" name="Date Placeholder 6">
            <a:extLst>
              <a:ext uri="{FF2B5EF4-FFF2-40B4-BE49-F238E27FC236}">
                <a16:creationId xmlns:a16="http://schemas.microsoft.com/office/drawing/2014/main" id="{D943080E-FEAA-4E1E-A125-D428AC89A0AC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algn="r" rtl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fld id="{BD548D4A-5224-4CA9-9F75-0784C9BBA5D6}" type="datetime9">
              <a:rPr lang="he-IL" altLang="he-IL" sz="900" smtClean="0">
                <a:solidFill>
                  <a:srgbClr val="FFFFFF"/>
                </a:solidFill>
                <a:cs typeface="David" panose="020E0502060401010101" pitchFamily="34" charset="-79"/>
              </a:rPr>
              <a:pPr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26 דצמבר, 2021</a:t>
            </a:fld>
            <a:endParaRPr lang="he-IL" altLang="he-IL" sz="900">
              <a:solidFill>
                <a:srgbClr val="FFFFFF"/>
              </a:solidFill>
              <a:cs typeface="David" panose="020E0502060401010101" pitchFamily="34" charset="-79"/>
            </a:endParaRP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96836109-347F-4EB6-AD49-F42C5BF87E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7B03E7D2-2D36-44F0-929D-166FDD0D6F9F}" type="slidenum">
              <a:rPr lang="he-IL" altLang="he-IL">
                <a:solidFill>
                  <a:srgbClr val="898989"/>
                </a:solidFill>
              </a:rPr>
              <a:pPr/>
              <a:t>7</a:t>
            </a:fld>
            <a:endParaRPr lang="he-IL" altLang="he-IL">
              <a:solidFill>
                <a:srgbClr val="898989"/>
              </a:solidFill>
            </a:endParaRPr>
          </a:p>
        </p:txBody>
      </p:sp>
      <p:sp>
        <p:nvSpPr>
          <p:cNvPr id="10245" name="מציין מיקום תוכן 3">
            <a:extLst>
              <a:ext uri="{FF2B5EF4-FFF2-40B4-BE49-F238E27FC236}">
                <a16:creationId xmlns:a16="http://schemas.microsoft.com/office/drawing/2014/main" id="{D3AB7870-DF11-4D9B-A879-AD9CB4DAE76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93725" y="1557339"/>
            <a:ext cx="7886700" cy="1943669"/>
          </a:xfrm>
        </p:spPr>
        <p:txBody>
          <a:bodyPr/>
          <a:lstStyle/>
          <a:p>
            <a:pPr eaLnBrk="1" hangingPunct="1">
              <a:lnSpc>
                <a:spcPct val="150000"/>
              </a:lnSpc>
              <a:spcBef>
                <a:spcPts val="0"/>
              </a:spcBef>
            </a:pPr>
            <a:r>
              <a:rPr lang="he-IL" sz="2000" b="1" dirty="0"/>
              <a:t>בניית מערכת ניסוי למדידת </a:t>
            </a:r>
            <a:r>
              <a:rPr lang="he-IL" sz="2000" b="1" u="sng" dirty="0"/>
              <a:t>כוחות שיבוב </a:t>
            </a:r>
            <a:r>
              <a:rPr lang="he-IL" sz="2000" b="1" dirty="0"/>
              <a:t>בכרסום חריץ בחומרי גלם שונים</a:t>
            </a:r>
          </a:p>
          <a:p>
            <a:pPr eaLnBrk="1" hangingPunct="1">
              <a:lnSpc>
                <a:spcPct val="150000"/>
              </a:lnSpc>
              <a:spcBef>
                <a:spcPts val="0"/>
              </a:spcBef>
            </a:pPr>
            <a:r>
              <a:rPr lang="he-IL" altLang="he-IL" sz="2000" b="1" dirty="0"/>
              <a:t>בניית מערכת </a:t>
            </a:r>
            <a:r>
              <a:rPr lang="he-IL" sz="2000" b="1" dirty="0"/>
              <a:t>למדידת </a:t>
            </a:r>
            <a:r>
              <a:rPr lang="he-IL" sz="2000" b="1" u="sng" dirty="0"/>
              <a:t>טמפרטורות</a:t>
            </a:r>
            <a:r>
              <a:rPr lang="he-IL" sz="2000" b="1" dirty="0"/>
              <a:t> בכרסום חריץ במתכות </a:t>
            </a:r>
          </a:p>
          <a:p>
            <a:pPr eaLnBrk="1" hangingPunct="1">
              <a:lnSpc>
                <a:spcPct val="150000"/>
              </a:lnSpc>
              <a:spcBef>
                <a:spcPts val="0"/>
              </a:spcBef>
            </a:pPr>
            <a:r>
              <a:rPr lang="he-IL" altLang="he-IL" sz="2000" b="1" dirty="0">
                <a:latin typeface="+mn-lt"/>
                <a:ea typeface="+mn-ea"/>
                <a:cs typeface="+mn-cs"/>
              </a:rPr>
              <a:t>פרויקט מחקר אנליטי ניסויי למדידת טמפרטורה והתפלגות הטמפרטורה בחומר גלם מפלדה דלת פחמן</a:t>
            </a:r>
            <a:endParaRPr lang="he-IL" sz="2000" b="1" dirty="0"/>
          </a:p>
          <a:p>
            <a:pPr eaLnBrk="1" hangingPunct="1"/>
            <a:endParaRPr lang="he-IL" altLang="he-IL" sz="2000" b="1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C751E8B-28B5-49A2-A0F0-B074F2462988}"/>
              </a:ext>
            </a:extLst>
          </p:cNvPr>
          <p:cNvSpPr txBox="1">
            <a:spLocks/>
          </p:cNvSpPr>
          <p:nvPr/>
        </p:nvSpPr>
        <p:spPr bwMode="auto">
          <a:xfrm>
            <a:off x="249552" y="4128979"/>
            <a:ext cx="8875619" cy="744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defTabSz="685800" rtl="1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r" defTabSz="685800" rtl="1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  <a:cs typeface="Times New Roman" panose="02020603050405020304" pitchFamily="18" charset="0"/>
              </a:defRPr>
            </a:lvl2pPr>
            <a:lvl3pPr algn="r" defTabSz="685800" rtl="1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  <a:cs typeface="Times New Roman" panose="02020603050405020304" pitchFamily="18" charset="0"/>
              </a:defRPr>
            </a:lvl3pPr>
            <a:lvl4pPr algn="r" defTabSz="685800" rtl="1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  <a:cs typeface="Times New Roman" panose="02020603050405020304" pitchFamily="18" charset="0"/>
              </a:defRPr>
            </a:lvl4pPr>
            <a:lvl5pPr algn="r" defTabSz="685800" rtl="1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  <a:cs typeface="Times New Roman" panose="02020603050405020304" pitchFamily="18" charset="0"/>
              </a:defRPr>
            </a:lvl5pPr>
            <a:lvl6pPr marL="457200" algn="r" defTabSz="685800" rtl="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  <a:cs typeface="Times New Roman" panose="02020603050405020304" pitchFamily="18" charset="0"/>
              </a:defRPr>
            </a:lvl6pPr>
            <a:lvl7pPr marL="914400" algn="r" defTabSz="685800" rtl="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  <a:cs typeface="Times New Roman" panose="02020603050405020304" pitchFamily="18" charset="0"/>
              </a:defRPr>
            </a:lvl7pPr>
            <a:lvl8pPr marL="1371600" algn="r" defTabSz="685800" rtl="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  <a:cs typeface="Times New Roman" panose="02020603050405020304" pitchFamily="18" charset="0"/>
              </a:defRPr>
            </a:lvl8pPr>
            <a:lvl9pPr marL="1828800" algn="r" defTabSz="685800" rtl="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  <a:cs typeface="Times New Roman" panose="02020603050405020304" pitchFamily="18" charset="0"/>
              </a:defRPr>
            </a:lvl9pPr>
          </a:lstStyle>
          <a:p>
            <a:pPr algn="ctr"/>
            <a:endParaRPr lang="en-US" sz="2000" b="1" dirty="0"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4A92F9-1EF0-42ED-AAC0-989F904342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100" y="206375"/>
            <a:ext cx="7543800" cy="858838"/>
          </a:xfrm>
        </p:spPr>
        <p:txBody>
          <a:bodyPr rtlCol="1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e-IL" dirty="0">
                <a:solidFill>
                  <a:schemeClr val="bg1"/>
                </a:solidFill>
                <a:cs typeface="+mn-cs"/>
              </a:rPr>
              <a:t>דוגמאות לפרוייקטי גמר בהתמחות </a:t>
            </a:r>
          </a:p>
        </p:txBody>
      </p:sp>
      <p:sp>
        <p:nvSpPr>
          <p:cNvPr id="10243" name="Date Placeholder 6">
            <a:extLst>
              <a:ext uri="{FF2B5EF4-FFF2-40B4-BE49-F238E27FC236}">
                <a16:creationId xmlns:a16="http://schemas.microsoft.com/office/drawing/2014/main" id="{D943080E-FEAA-4E1E-A125-D428AC89A0AC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algn="r" rtl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D548D4A-5224-4CA9-9F75-0784C9BBA5D6}" type="datetime9">
              <a:rPr kumimoji="0" lang="he-IL" altLang="he-IL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David" panose="020E0502060401010101" pitchFamily="34" charset="-79"/>
              </a:rPr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26 דצמבר, 2021</a:t>
            </a:fld>
            <a:endParaRPr kumimoji="0" lang="he-IL" altLang="he-IL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David" panose="020E0502060401010101" pitchFamily="34" charset="-79"/>
            </a:endParaRP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96836109-347F-4EB6-AD49-F42C5BF87E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B03E7D2-2D36-44F0-929D-166FDD0D6F9F}" type="slidenum">
              <a:rPr kumimoji="0" lang="he-IL" altLang="he-IL" sz="9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he-IL" altLang="he-IL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245" name="מציין מיקום תוכן 3">
            <a:extLst>
              <a:ext uri="{FF2B5EF4-FFF2-40B4-BE49-F238E27FC236}">
                <a16:creationId xmlns:a16="http://schemas.microsoft.com/office/drawing/2014/main" id="{D3AB7870-DF11-4D9B-A879-AD9CB4DAE76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15826" y="1481178"/>
            <a:ext cx="7886700" cy="647525"/>
          </a:xfrm>
        </p:spPr>
        <p:txBody>
          <a:bodyPr/>
          <a:lstStyle/>
          <a:p>
            <a:pPr marL="0" indent="0" eaLnBrk="1" hangingPunct="1">
              <a:lnSpc>
                <a:spcPct val="150000"/>
              </a:lnSpc>
              <a:spcBef>
                <a:spcPts val="0"/>
              </a:spcBef>
              <a:buNone/>
            </a:pPr>
            <a:r>
              <a:rPr lang="he-IL" sz="2000" b="1" dirty="0"/>
              <a:t>בניית מערכת ניסוי למדידת כוחות שיבוב בכרסום חריץ בחומרי גלם שונים</a:t>
            </a:r>
          </a:p>
          <a:p>
            <a:pPr eaLnBrk="1" hangingPunct="1"/>
            <a:endParaRPr lang="he-IL" sz="2000" b="1" dirty="0"/>
          </a:p>
          <a:p>
            <a:pPr eaLnBrk="1" hangingPunct="1"/>
            <a:endParaRPr lang="he-IL" altLang="he-IL" sz="20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66B3D76-F87C-4F83-B409-57B6944589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9157" y="2132856"/>
            <a:ext cx="7015383" cy="3661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7292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4A92F9-1EF0-42ED-AAC0-989F904342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100" y="206375"/>
            <a:ext cx="7543800" cy="858838"/>
          </a:xfrm>
        </p:spPr>
        <p:txBody>
          <a:bodyPr rtlCol="1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e-IL" dirty="0">
                <a:solidFill>
                  <a:schemeClr val="bg1"/>
                </a:solidFill>
                <a:cs typeface="+mn-cs"/>
              </a:rPr>
              <a:t>דוגמאות לפרוייקטי גמר בהתמחות </a:t>
            </a:r>
          </a:p>
        </p:txBody>
      </p:sp>
      <p:sp>
        <p:nvSpPr>
          <p:cNvPr id="10243" name="Date Placeholder 6">
            <a:extLst>
              <a:ext uri="{FF2B5EF4-FFF2-40B4-BE49-F238E27FC236}">
                <a16:creationId xmlns:a16="http://schemas.microsoft.com/office/drawing/2014/main" id="{D943080E-FEAA-4E1E-A125-D428AC89A0AC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algn="r" rtl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D548D4A-5224-4CA9-9F75-0784C9BBA5D6}" type="datetime9">
              <a:rPr kumimoji="0" lang="he-IL" altLang="he-IL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David" panose="020E0502060401010101" pitchFamily="34" charset="-79"/>
              </a:rPr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26 דצמבר, 2021</a:t>
            </a:fld>
            <a:endParaRPr kumimoji="0" lang="he-IL" altLang="he-IL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David" panose="020E0502060401010101" pitchFamily="34" charset="-79"/>
            </a:endParaRP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96836109-347F-4EB6-AD49-F42C5BF87E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B03E7D2-2D36-44F0-929D-166FDD0D6F9F}" type="slidenum">
              <a:rPr kumimoji="0" lang="he-IL" altLang="he-IL" sz="9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he-IL" altLang="he-IL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245" name="מציין מיקום תוכן 3">
            <a:extLst>
              <a:ext uri="{FF2B5EF4-FFF2-40B4-BE49-F238E27FC236}">
                <a16:creationId xmlns:a16="http://schemas.microsoft.com/office/drawing/2014/main" id="{D3AB7870-DF11-4D9B-A879-AD9CB4DAE76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28650" y="1412776"/>
            <a:ext cx="7886700" cy="503509"/>
          </a:xfrm>
        </p:spPr>
        <p:txBody>
          <a:bodyPr/>
          <a:lstStyle/>
          <a:p>
            <a:pPr marL="0" indent="0" eaLnBrk="1" hangingPunct="1">
              <a:lnSpc>
                <a:spcPct val="150000"/>
              </a:lnSpc>
              <a:spcBef>
                <a:spcPts val="0"/>
              </a:spcBef>
              <a:buNone/>
            </a:pPr>
            <a:r>
              <a:rPr lang="he-IL" sz="2000" b="1" dirty="0"/>
              <a:t>בניית מערכת למדידת טמפרטורות וכוחות שיבוב בכרסום חריץ במתכות</a:t>
            </a:r>
          </a:p>
          <a:p>
            <a:pPr eaLnBrk="1" hangingPunct="1"/>
            <a:endParaRPr lang="he-IL" sz="2000" b="1" dirty="0"/>
          </a:p>
          <a:p>
            <a:pPr eaLnBrk="1" hangingPunct="1"/>
            <a:endParaRPr lang="he-IL" altLang="he-IL" sz="2000" b="1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F6D1FC3-94B5-4CA9-9C2B-D40A9892F7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663" y="2110565"/>
            <a:ext cx="6499547" cy="3762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055642"/>
      </p:ext>
    </p:extLst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1742</TotalTime>
  <Words>537</Words>
  <Application>Microsoft Office PowerPoint</Application>
  <PresentationFormat>‫הצגה על המסך (4:3)</PresentationFormat>
  <Paragraphs>98</Paragraphs>
  <Slides>14</Slides>
  <Notes>3</Notes>
  <HiddenSlides>0</HiddenSlides>
  <MMClips>0</MMClips>
  <ScaleCrop>false</ScaleCrop>
  <HeadingPairs>
    <vt:vector size="8" baseType="variant">
      <vt:variant>
        <vt:lpstr>גופנים בשימוש</vt:lpstr>
      </vt:variant>
      <vt:variant>
        <vt:i4>8</vt:i4>
      </vt:variant>
      <vt:variant>
        <vt:lpstr>ערכת נושא</vt:lpstr>
      </vt:variant>
      <vt:variant>
        <vt:i4>1</vt:i4>
      </vt:variant>
      <vt:variant>
        <vt:lpstr>שרתי OLE מוטבעים</vt:lpstr>
      </vt:variant>
      <vt:variant>
        <vt:i4>1</vt:i4>
      </vt:variant>
      <vt:variant>
        <vt:lpstr>כותרות שקופיות</vt:lpstr>
      </vt:variant>
      <vt:variant>
        <vt:i4>14</vt:i4>
      </vt:variant>
    </vt:vector>
  </HeadingPairs>
  <TitlesOfParts>
    <vt:vector size="24" baseType="lpstr">
      <vt:lpstr>Arial</vt:lpstr>
      <vt:lpstr>Calibri</vt:lpstr>
      <vt:lpstr>Calibri Light</vt:lpstr>
      <vt:lpstr>David</vt:lpstr>
      <vt:lpstr>Times New Roman</vt:lpstr>
      <vt:lpstr>Trebuchet MS</vt:lpstr>
      <vt:lpstr>Wingdings</vt:lpstr>
      <vt:lpstr>Wingdings 3</vt:lpstr>
      <vt:lpstr>ערכת נושא Office</vt:lpstr>
      <vt:lpstr>Clip</vt:lpstr>
      <vt:lpstr>ההתמחות תכן וייצור </vt:lpstr>
      <vt:lpstr>הסבר קצר על ההתמחות </vt:lpstr>
      <vt:lpstr>מטרות ההתמחות - </vt:lpstr>
      <vt:lpstr>מבנה ההתמחות – קורסי חובה  כל סטודנט נדרש ללמוד 20 נ"ז בהתמחות (קורסי חובה+ בחירה) </vt:lpstr>
      <vt:lpstr>מבנה ההתמחות – קורסי בחירה כל סטודנט נדרש ללמוד 20 נ"ז בהתמחות (קורסי חובה+ בחירה) </vt:lpstr>
      <vt:lpstr>מבנה ההתמחות – קורסי בחירה (המשך) כל סטודנט נדרש ללמוד 20 נ"ז בהתמחות (קורסי חובה+ בחירה) </vt:lpstr>
      <vt:lpstr>דוגמאות לפרוייקטי גמר בהתמחות </vt:lpstr>
      <vt:lpstr>דוגמאות לפרוייקטי גמר בהתמחות </vt:lpstr>
      <vt:lpstr>דוגמאות לפרוייקטי גמר בהתמחות </vt:lpstr>
      <vt:lpstr>דוגמאות לפרוייקטי גמר בהתמחות </vt:lpstr>
      <vt:lpstr>פרוייקטים בהתמחות - דוגמאות</vt:lpstr>
      <vt:lpstr>פרוייקטים בהתמחות - דוגמאות</vt:lpstr>
      <vt:lpstr>פרוייקטים בהתמחות - דוגמאות</vt:lpstr>
      <vt:lpstr>תודה על ההקשבה ובהצלחה רבה בלימודים!  שאלות ? </vt:lpstr>
    </vt:vector>
  </TitlesOfParts>
  <Company>ORT Braude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בהתמחות תכן ויצור לשנת תשפב - איציק יפרח</dc:title>
  <dc:creator>Itzik Yifrach</dc:creator>
  <cp:lastModifiedBy>עמליה חיים</cp:lastModifiedBy>
  <cp:revision>100</cp:revision>
  <dcterms:created xsi:type="dcterms:W3CDTF">2010-06-30T07:31:03Z</dcterms:created>
  <dcterms:modified xsi:type="dcterms:W3CDTF">2021-12-26T12:17:43Z</dcterms:modified>
</cp:coreProperties>
</file>