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5434" r:id="rId5"/>
  </p:sldMasterIdLst>
  <p:notesMasterIdLst>
    <p:notesMasterId r:id="rId37"/>
  </p:notesMasterIdLst>
  <p:sldIdLst>
    <p:sldId id="281" r:id="rId6"/>
    <p:sldId id="283" r:id="rId7"/>
    <p:sldId id="259" r:id="rId8"/>
    <p:sldId id="304" r:id="rId9"/>
    <p:sldId id="282" r:id="rId10"/>
    <p:sldId id="261" r:id="rId11"/>
    <p:sldId id="291" r:id="rId12"/>
    <p:sldId id="290" r:id="rId13"/>
    <p:sldId id="262" r:id="rId14"/>
    <p:sldId id="264" r:id="rId15"/>
    <p:sldId id="285" r:id="rId16"/>
    <p:sldId id="266" r:id="rId17"/>
    <p:sldId id="267" r:id="rId18"/>
    <p:sldId id="272" r:id="rId19"/>
    <p:sldId id="274" r:id="rId20"/>
    <p:sldId id="289" r:id="rId21"/>
    <p:sldId id="277" r:id="rId22"/>
    <p:sldId id="284" r:id="rId23"/>
    <p:sldId id="278" r:id="rId24"/>
    <p:sldId id="287" r:id="rId25"/>
    <p:sldId id="280" r:id="rId26"/>
    <p:sldId id="279" r:id="rId27"/>
    <p:sldId id="276" r:id="rId28"/>
    <p:sldId id="288" r:id="rId29"/>
    <p:sldId id="298" r:id="rId30"/>
    <p:sldId id="299" r:id="rId31"/>
    <p:sldId id="300" r:id="rId32"/>
    <p:sldId id="301" r:id="rId33"/>
    <p:sldId id="303" r:id="rId34"/>
    <p:sldId id="302" r:id="rId35"/>
    <p:sldId id="258" r:id="rId3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608"/>
    <a:srgbClr val="FF0000"/>
    <a:srgbClr val="E2AC00"/>
    <a:srgbClr val="F95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4" autoAdjust="0"/>
    <p:restoredTop sz="86331" autoAdjust="0"/>
  </p:normalViewPr>
  <p:slideViewPr>
    <p:cSldViewPr>
      <p:cViewPr varScale="1">
        <p:scale>
          <a:sx n="98" d="100"/>
          <a:sy n="98" d="100"/>
        </p:scale>
        <p:origin x="1572" y="114"/>
      </p:cViewPr>
      <p:guideLst>
        <p:guide orient="horz" pos="2160"/>
        <p:guide pos="2880"/>
      </p:guideLst>
    </p:cSldViewPr>
  </p:slideViewPr>
  <p:outlineViewPr>
    <p:cViewPr>
      <p:scale>
        <a:sx n="33" d="100"/>
        <a:sy n="33" d="100"/>
      </p:scale>
      <p:origin x="246" y="17952"/>
    </p:cViewPr>
  </p:outlin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עמליה חיים" userId="b3d06251-c15f-4b89-a0a6-7000bf1cc351" providerId="ADAL" clId="{0BB116AF-24F1-4D6C-BD05-F3C898B94F37}"/>
    <pc:docChg chg="modSld">
      <pc:chgData name="עמליה חיים" userId="b3d06251-c15f-4b89-a0a6-7000bf1cc351" providerId="ADAL" clId="{0BB116AF-24F1-4D6C-BD05-F3C898B94F37}" dt="2023-02-28T12:27:32.807" v="8" actId="20577"/>
      <pc:docMkLst>
        <pc:docMk/>
      </pc:docMkLst>
      <pc:sldChg chg="modSp mod">
        <pc:chgData name="עמליה חיים" userId="b3d06251-c15f-4b89-a0a6-7000bf1cc351" providerId="ADAL" clId="{0BB116AF-24F1-4D6C-BD05-F3C898B94F37}" dt="2023-02-28T12:27:32.807" v="8" actId="20577"/>
        <pc:sldMkLst>
          <pc:docMk/>
          <pc:sldMk cId="0" sldId="287"/>
        </pc:sldMkLst>
        <pc:spChg chg="mod">
          <ac:chgData name="עמליה חיים" userId="b3d06251-c15f-4b89-a0a6-7000bf1cc351" providerId="ADAL" clId="{0BB116AF-24F1-4D6C-BD05-F3C898B94F37}" dt="2023-02-28T12:27:32.807" v="8" actId="20577"/>
          <ac:spMkLst>
            <pc:docMk/>
            <pc:sldMk cId="0" sldId="287"/>
            <ac:spMk id="34818" creationId="{25646109-E826-4EF5-9939-30A8F01948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95F82D-1E35-4F5C-A7E9-DE7DC6E2D28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spcBef>
                <a:spcPct val="0"/>
              </a:spcBef>
              <a:defRPr sz="1200" b="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147" name="Rectangle 3">
            <a:extLst>
              <a:ext uri="{FF2B5EF4-FFF2-40B4-BE49-F238E27FC236}">
                <a16:creationId xmlns:a16="http://schemas.microsoft.com/office/drawing/2014/main" id="{A33BF5FE-BA9F-4932-805B-C669EBB5082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spcBef>
                <a:spcPct val="0"/>
              </a:spcBef>
              <a:defRPr sz="1200" b="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11268" name="Rectangle 4">
            <a:extLst>
              <a:ext uri="{FF2B5EF4-FFF2-40B4-BE49-F238E27FC236}">
                <a16:creationId xmlns:a16="http://schemas.microsoft.com/office/drawing/2014/main" id="{0BCF7D1B-6806-4F6B-87BE-1D05F77C1E4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4BAD93CF-F13C-4547-AFB3-24B6C71AE2D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3557C2B-192A-4C3E-9A02-5C342E37937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1" hangingPunct="1">
              <a:spcBef>
                <a:spcPct val="0"/>
              </a:spcBef>
              <a:defRPr sz="1200" b="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151" name="Rectangle 7">
            <a:extLst>
              <a:ext uri="{FF2B5EF4-FFF2-40B4-BE49-F238E27FC236}">
                <a16:creationId xmlns:a16="http://schemas.microsoft.com/office/drawing/2014/main" id="{94B2581F-CB8A-4B2D-B2FF-C7B25BD2507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6A0B1B96-7F25-4C24-9180-9529EF84354A}"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2271199-6943-4CA9-BF80-F6D834C85AE6}"/>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8DD2B25-2EC5-43E0-92E8-373FEED163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13316" name="Slide Number Placeholder 3">
            <a:extLst>
              <a:ext uri="{FF2B5EF4-FFF2-40B4-BE49-F238E27FC236}">
                <a16:creationId xmlns:a16="http://schemas.microsoft.com/office/drawing/2014/main" id="{A6A208E8-ED33-4375-8D0D-9C96148BEB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766CD52-5252-4608-B045-33710789B36A}" type="slidenum">
              <a:rPr lang="he-IL" altLang="he-IL" smtClean="0"/>
              <a:pPr>
                <a:spcBef>
                  <a:spcPct val="0"/>
                </a:spcBef>
              </a:pPr>
              <a:t>1</a:t>
            </a:fld>
            <a:endParaRPr lang="en-US"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27</a:t>
            </a:fld>
            <a:endParaRPr lang="en-US" altLang="he-IL"/>
          </a:p>
        </p:txBody>
      </p:sp>
    </p:spTree>
    <p:extLst>
      <p:ext uri="{BB962C8B-B14F-4D97-AF65-F5344CB8AC3E}">
        <p14:creationId xmlns:p14="http://schemas.microsoft.com/office/powerpoint/2010/main" val="82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28</a:t>
            </a:fld>
            <a:endParaRPr lang="en-US" altLang="he-IL"/>
          </a:p>
        </p:txBody>
      </p:sp>
    </p:spTree>
    <p:extLst>
      <p:ext uri="{BB962C8B-B14F-4D97-AF65-F5344CB8AC3E}">
        <p14:creationId xmlns:p14="http://schemas.microsoft.com/office/powerpoint/2010/main" val="182118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29</a:t>
            </a:fld>
            <a:endParaRPr lang="en-US" altLang="he-IL"/>
          </a:p>
        </p:txBody>
      </p:sp>
    </p:spTree>
    <p:extLst>
      <p:ext uri="{BB962C8B-B14F-4D97-AF65-F5344CB8AC3E}">
        <p14:creationId xmlns:p14="http://schemas.microsoft.com/office/powerpoint/2010/main" val="393742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30</a:t>
            </a:fld>
            <a:endParaRPr lang="en-US" altLang="he-IL"/>
          </a:p>
        </p:txBody>
      </p:sp>
    </p:spTree>
    <p:extLst>
      <p:ext uri="{BB962C8B-B14F-4D97-AF65-F5344CB8AC3E}">
        <p14:creationId xmlns:p14="http://schemas.microsoft.com/office/powerpoint/2010/main" val="227154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a:t>
            </a:fld>
            <a:endParaRPr lang="en-US" altLang="he-IL"/>
          </a:p>
        </p:txBody>
      </p:sp>
    </p:spTree>
    <p:extLst>
      <p:ext uri="{BB962C8B-B14F-4D97-AF65-F5344CB8AC3E}">
        <p14:creationId xmlns:p14="http://schemas.microsoft.com/office/powerpoint/2010/main" val="269382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7</a:t>
            </a:fld>
            <a:endParaRPr lang="en-US" altLang="he-IL"/>
          </a:p>
        </p:txBody>
      </p:sp>
    </p:spTree>
    <p:extLst>
      <p:ext uri="{BB962C8B-B14F-4D97-AF65-F5344CB8AC3E}">
        <p14:creationId xmlns:p14="http://schemas.microsoft.com/office/powerpoint/2010/main" val="83411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9DE03C3-2404-4119-9FCE-BFE962901F73}"/>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779CE9A2-C989-4354-B5A5-792919DED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27652" name="Slide Number Placeholder 3">
            <a:extLst>
              <a:ext uri="{FF2B5EF4-FFF2-40B4-BE49-F238E27FC236}">
                <a16:creationId xmlns:a16="http://schemas.microsoft.com/office/drawing/2014/main" id="{35CC5229-18FF-44E7-8E98-DC353C9119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228FD5-4249-4225-89E4-0B74E2C560DD}" type="slidenum">
              <a:rPr lang="he-IL" altLang="he-IL" smtClean="0"/>
              <a:pPr>
                <a:spcBef>
                  <a:spcPct val="0"/>
                </a:spcBef>
              </a:pPr>
              <a:t>15</a:t>
            </a:fld>
            <a:endParaRPr lang="en-US"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6A1D08E-9182-4AFB-9A92-3FB290D293A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4ED7C119-6EC6-4116-BC1E-7682471D9F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29700" name="Slide Number Placeholder 3">
            <a:extLst>
              <a:ext uri="{FF2B5EF4-FFF2-40B4-BE49-F238E27FC236}">
                <a16:creationId xmlns:a16="http://schemas.microsoft.com/office/drawing/2014/main" id="{F36D4D28-68C9-45AF-99CF-DDF89E0EB2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8A5191A-01BD-4648-8ED4-C5A9D17BA8B9}" type="slidenum">
              <a:rPr lang="he-IL" altLang="he-IL" smtClean="0"/>
              <a:pPr>
                <a:spcBef>
                  <a:spcPct val="0"/>
                </a:spcBef>
              </a:pPr>
              <a:t>16</a:t>
            </a:fld>
            <a:endParaRPr lang="en-US"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EF6FDCF-694E-4E13-A87E-37731C3BF14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042FE1F6-EA34-4950-B2AD-7FFC1FC1D2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31748" name="Slide Number Placeholder 3">
            <a:extLst>
              <a:ext uri="{FF2B5EF4-FFF2-40B4-BE49-F238E27FC236}">
                <a16:creationId xmlns:a16="http://schemas.microsoft.com/office/drawing/2014/main" id="{0549C287-37FA-45F8-9FB6-8C79095366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FA2431-46A4-40A9-A784-F4023780E5D0}" type="slidenum">
              <a:rPr lang="he-IL" altLang="he-IL" smtClean="0"/>
              <a:pPr>
                <a:spcBef>
                  <a:spcPct val="0"/>
                </a:spcBef>
              </a:pPr>
              <a:t>17</a:t>
            </a:fld>
            <a:endParaRPr lang="en-US"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6A0B1B96-7F25-4C24-9180-9529EF84354A}" type="slidenum">
              <a:rPr lang="he-IL" altLang="he-IL" smtClean="0"/>
              <a:pPr>
                <a:defRPr/>
              </a:pPr>
              <a:t>18</a:t>
            </a:fld>
            <a:endParaRPr lang="en-US" altLang="he-IL"/>
          </a:p>
        </p:txBody>
      </p:sp>
    </p:spTree>
    <p:extLst>
      <p:ext uri="{BB962C8B-B14F-4D97-AF65-F5344CB8AC3E}">
        <p14:creationId xmlns:p14="http://schemas.microsoft.com/office/powerpoint/2010/main" val="294365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25</a:t>
            </a:fld>
            <a:endParaRPr lang="en-US" altLang="he-IL"/>
          </a:p>
        </p:txBody>
      </p:sp>
    </p:spTree>
    <p:extLst>
      <p:ext uri="{BB962C8B-B14F-4D97-AF65-F5344CB8AC3E}">
        <p14:creationId xmlns:p14="http://schemas.microsoft.com/office/powerpoint/2010/main" val="179457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26</a:t>
            </a:fld>
            <a:endParaRPr lang="en-US" altLang="he-IL"/>
          </a:p>
        </p:txBody>
      </p:sp>
    </p:spTree>
    <p:extLst>
      <p:ext uri="{BB962C8B-B14F-4D97-AF65-F5344CB8AC3E}">
        <p14:creationId xmlns:p14="http://schemas.microsoft.com/office/powerpoint/2010/main" val="22292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he-IL"/>
              <a:t>לחץ כדי לערוך סגנון כותרת של תבנית בסיס</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he-IL"/>
              <a:t>לחץ כדי לערוך סגנון כותרת משנה של תבנית בסיס</a:t>
            </a:r>
            <a:endParaRPr lang="en-US"/>
          </a:p>
        </p:txBody>
      </p:sp>
      <p:sp>
        <p:nvSpPr>
          <p:cNvPr id="4" name="Rectangle 4">
            <a:extLst>
              <a:ext uri="{FF2B5EF4-FFF2-40B4-BE49-F238E27FC236}">
                <a16:creationId xmlns:a16="http://schemas.microsoft.com/office/drawing/2014/main" id="{A1FB9571-F32A-42EC-978B-8C70307865B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D8A886-8B0F-44D5-A054-6EA24206B1B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42D94C-FC62-40F0-9B51-224ED5DF8FE6}"/>
              </a:ext>
            </a:extLst>
          </p:cNvPr>
          <p:cNvSpPr>
            <a:spLocks noGrp="1" noChangeArrowheads="1"/>
          </p:cNvSpPr>
          <p:nvPr>
            <p:ph type="sldNum" sz="quarter" idx="12"/>
          </p:nvPr>
        </p:nvSpPr>
        <p:spPr/>
        <p:txBody>
          <a:bodyPr/>
          <a:lstStyle>
            <a:lvl1pPr>
              <a:defRPr/>
            </a:lvl1pPr>
          </a:lstStyle>
          <a:p>
            <a:pPr>
              <a:defRPr/>
            </a:pPr>
            <a:fld id="{8C85109B-2F20-4440-B710-D90895F6F958}" type="slidenum">
              <a:rPr lang="he-IL" altLang="he-IL"/>
              <a:pPr>
                <a:defRPr/>
              </a:pPr>
              <a:t>‹#›</a:t>
            </a:fld>
            <a:endParaRPr lang="en-US" altLang="he-IL"/>
          </a:p>
        </p:txBody>
      </p:sp>
    </p:spTree>
    <p:extLst>
      <p:ext uri="{BB962C8B-B14F-4D97-AF65-F5344CB8AC3E}">
        <p14:creationId xmlns:p14="http://schemas.microsoft.com/office/powerpoint/2010/main" val="32744409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7">
            <a:extLst>
              <a:ext uri="{FF2B5EF4-FFF2-40B4-BE49-F238E27FC236}">
                <a16:creationId xmlns:a16="http://schemas.microsoft.com/office/drawing/2014/main" id="{CC93A2E8-D75D-4DCE-8ABD-0AFCB38B85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9CC89CA-CC64-4798-918A-FD24196D9B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A98C6E2-EC09-425D-A9AB-9FDD1348A8FE}"/>
              </a:ext>
            </a:extLst>
          </p:cNvPr>
          <p:cNvSpPr>
            <a:spLocks noGrp="1" noChangeArrowheads="1"/>
          </p:cNvSpPr>
          <p:nvPr>
            <p:ph type="sldNum" sz="quarter" idx="12"/>
          </p:nvPr>
        </p:nvSpPr>
        <p:spPr>
          <a:ln/>
        </p:spPr>
        <p:txBody>
          <a:bodyPr/>
          <a:lstStyle>
            <a:lvl1pPr>
              <a:defRPr/>
            </a:lvl1pPr>
          </a:lstStyle>
          <a:p>
            <a:pPr>
              <a:defRPr/>
            </a:pPr>
            <a:fld id="{2130680C-6223-45F5-8D06-B555AC63443C}" type="slidenum">
              <a:rPr lang="he-IL" altLang="he-IL"/>
              <a:pPr>
                <a:defRPr/>
              </a:pPr>
              <a:t>‹#›</a:t>
            </a:fld>
            <a:endParaRPr lang="en-US" altLang="he-IL"/>
          </a:p>
        </p:txBody>
      </p:sp>
    </p:spTree>
    <p:extLst>
      <p:ext uri="{BB962C8B-B14F-4D97-AF65-F5344CB8AC3E}">
        <p14:creationId xmlns:p14="http://schemas.microsoft.com/office/powerpoint/2010/main" val="4551023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7">
            <a:extLst>
              <a:ext uri="{FF2B5EF4-FFF2-40B4-BE49-F238E27FC236}">
                <a16:creationId xmlns:a16="http://schemas.microsoft.com/office/drawing/2014/main" id="{A3E252EA-8B39-4BEA-9E45-312EF31DF3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AA10A1B-FEE8-4AEA-BF73-F042724E9F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0A38956-EB35-4681-9A07-8F8CFF33933B}"/>
              </a:ext>
            </a:extLst>
          </p:cNvPr>
          <p:cNvSpPr>
            <a:spLocks noGrp="1" noChangeArrowheads="1"/>
          </p:cNvSpPr>
          <p:nvPr>
            <p:ph type="sldNum" sz="quarter" idx="12"/>
          </p:nvPr>
        </p:nvSpPr>
        <p:spPr>
          <a:ln/>
        </p:spPr>
        <p:txBody>
          <a:bodyPr/>
          <a:lstStyle>
            <a:lvl1pPr>
              <a:defRPr/>
            </a:lvl1pPr>
          </a:lstStyle>
          <a:p>
            <a:pPr>
              <a:defRPr/>
            </a:pPr>
            <a:fld id="{13B05B2C-F0D9-43C8-B7C0-B21CBB570F5F}" type="slidenum">
              <a:rPr lang="he-IL" altLang="he-IL"/>
              <a:pPr>
                <a:defRPr/>
              </a:pPr>
              <a:t>‹#›</a:t>
            </a:fld>
            <a:endParaRPr lang="en-US" altLang="he-IL"/>
          </a:p>
        </p:txBody>
      </p:sp>
    </p:spTree>
    <p:extLst>
      <p:ext uri="{BB962C8B-B14F-4D97-AF65-F5344CB8AC3E}">
        <p14:creationId xmlns:p14="http://schemas.microsoft.com/office/powerpoint/2010/main" val="33257815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6E3A-B8B9-4111-BDFB-0EEE4B51FA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he-IL"/>
          </a:p>
        </p:txBody>
      </p:sp>
      <p:sp>
        <p:nvSpPr>
          <p:cNvPr id="3" name="Subtitle 2">
            <a:extLst>
              <a:ext uri="{FF2B5EF4-FFF2-40B4-BE49-F238E27FC236}">
                <a16:creationId xmlns:a16="http://schemas.microsoft.com/office/drawing/2014/main" id="{33873D6A-BE12-4B0B-AF4D-4EF497F8CB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2FE79CC6-3C27-497C-B40D-DEB6A72B2CA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11B16EE-C112-48AE-B91E-D40306911D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C46CE21-1C82-4FDE-8363-3237431C7F43}"/>
              </a:ext>
            </a:extLst>
          </p:cNvPr>
          <p:cNvSpPr>
            <a:spLocks noGrp="1"/>
          </p:cNvSpPr>
          <p:nvPr>
            <p:ph type="sldNum" sz="quarter" idx="12"/>
          </p:nvPr>
        </p:nvSpPr>
        <p:spPr/>
        <p:txBody>
          <a:bodyPr/>
          <a:lstStyle/>
          <a:p>
            <a:pPr>
              <a:defRPr/>
            </a:pPr>
            <a:fld id="{85C1263D-50EE-445A-8B81-EF3B35F2B499}" type="slidenum">
              <a:rPr lang="he-IL" altLang="he-IL" smtClean="0"/>
              <a:pPr>
                <a:defRPr/>
              </a:pPr>
              <a:t>‹#›</a:t>
            </a:fld>
            <a:endParaRPr lang="en-US" altLang="he-IL"/>
          </a:p>
        </p:txBody>
      </p:sp>
    </p:spTree>
    <p:extLst>
      <p:ext uri="{BB962C8B-B14F-4D97-AF65-F5344CB8AC3E}">
        <p14:creationId xmlns:p14="http://schemas.microsoft.com/office/powerpoint/2010/main" val="409603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CBC0-4146-4EF9-8EC9-3578B570D184}"/>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3AAE1746-745B-45A3-8622-F38C7DBF7B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8E62A38-D337-45D1-969F-B4D68E5336C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62D473B-2B04-4863-9647-5C301D18959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6DAB1D6-B950-43F8-BB0D-92F95926585D}"/>
              </a:ext>
            </a:extLst>
          </p:cNvPr>
          <p:cNvSpPr>
            <a:spLocks noGrp="1"/>
          </p:cNvSpPr>
          <p:nvPr>
            <p:ph type="sldNum" sz="quarter" idx="12"/>
          </p:nvPr>
        </p:nvSpPr>
        <p:spPr/>
        <p:txBody>
          <a:bodyPr/>
          <a:lstStyle/>
          <a:p>
            <a:pPr>
              <a:defRPr/>
            </a:pPr>
            <a:fld id="{92C8DBF9-3539-4679-8CB5-3635B253AE41}" type="slidenum">
              <a:rPr lang="he-IL" altLang="he-IL" smtClean="0"/>
              <a:pPr>
                <a:defRPr/>
              </a:pPr>
              <a:t>‹#›</a:t>
            </a:fld>
            <a:endParaRPr lang="en-US" altLang="he-IL"/>
          </a:p>
        </p:txBody>
      </p:sp>
    </p:spTree>
    <p:extLst>
      <p:ext uri="{BB962C8B-B14F-4D97-AF65-F5344CB8AC3E}">
        <p14:creationId xmlns:p14="http://schemas.microsoft.com/office/powerpoint/2010/main" val="3796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6C89-362C-4818-BE75-565A6E9185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AF75DE5B-50F4-4BF6-B051-DE4BAB3DF54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4A3B2-413A-4CD3-9D53-9824DF5AD21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E558ABC-5551-45E3-9A17-6E5BBB587D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9FA2280-3856-4F90-A6CB-AB4B2E3604E1}"/>
              </a:ext>
            </a:extLst>
          </p:cNvPr>
          <p:cNvSpPr>
            <a:spLocks noGrp="1"/>
          </p:cNvSpPr>
          <p:nvPr>
            <p:ph type="sldNum" sz="quarter" idx="12"/>
          </p:nvPr>
        </p:nvSpPr>
        <p:spPr/>
        <p:txBody>
          <a:bodyPr/>
          <a:lstStyle/>
          <a:p>
            <a:pPr>
              <a:defRPr/>
            </a:pPr>
            <a:fld id="{4176302C-756E-4E19-8B45-4EB35DC8984C}" type="slidenum">
              <a:rPr lang="he-IL" altLang="he-IL" smtClean="0"/>
              <a:pPr>
                <a:defRPr/>
              </a:pPr>
              <a:t>‹#›</a:t>
            </a:fld>
            <a:endParaRPr lang="en-US" altLang="he-IL"/>
          </a:p>
        </p:txBody>
      </p:sp>
    </p:spTree>
    <p:extLst>
      <p:ext uri="{BB962C8B-B14F-4D97-AF65-F5344CB8AC3E}">
        <p14:creationId xmlns:p14="http://schemas.microsoft.com/office/powerpoint/2010/main" val="417261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B944-B81B-4903-A0D3-EDA105C7C20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C29AE05B-E1C8-41CD-A0C4-BC8D25050B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83B395B4-9D1F-4410-BFD2-0C45004236D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302DBBBE-83C4-40DB-B6AC-678D5914CD7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0EEAC91A-066C-4D23-9C6A-8187A81F7EB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5E4E02F-9F8D-4DCD-AD10-145FD91F7315}"/>
              </a:ext>
            </a:extLst>
          </p:cNvPr>
          <p:cNvSpPr>
            <a:spLocks noGrp="1"/>
          </p:cNvSpPr>
          <p:nvPr>
            <p:ph type="sldNum" sz="quarter" idx="12"/>
          </p:nvPr>
        </p:nvSpPr>
        <p:spPr/>
        <p:txBody>
          <a:bodyPr/>
          <a:lstStyle/>
          <a:p>
            <a:pPr>
              <a:defRPr/>
            </a:pPr>
            <a:fld id="{16E76EE6-8155-460A-8BB8-B710E1C89D5D}" type="slidenum">
              <a:rPr lang="he-IL" altLang="he-IL" smtClean="0"/>
              <a:pPr>
                <a:defRPr/>
              </a:pPr>
              <a:t>‹#›</a:t>
            </a:fld>
            <a:endParaRPr lang="en-US" altLang="he-IL"/>
          </a:p>
        </p:txBody>
      </p:sp>
    </p:spTree>
    <p:extLst>
      <p:ext uri="{BB962C8B-B14F-4D97-AF65-F5344CB8AC3E}">
        <p14:creationId xmlns:p14="http://schemas.microsoft.com/office/powerpoint/2010/main" val="201543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400E-779E-41C1-9C41-B8D2A3C9CF78}"/>
              </a:ext>
            </a:extLst>
          </p:cNvPr>
          <p:cNvSpPr>
            <a:spLocks noGrp="1"/>
          </p:cNvSpPr>
          <p:nvPr>
            <p:ph type="title"/>
          </p:nvPr>
        </p:nvSpPr>
        <p:spPr>
          <a:xfrm>
            <a:off x="629841" y="365126"/>
            <a:ext cx="78867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3E5B924-46A1-448A-B462-8DAAAED5BA6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358D65-C6CE-4202-8C71-9BD6A57EACF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31629DFF-F388-4962-B7B2-DA985DE8FC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41C94-5ED7-4476-B641-F5221B17875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22C28B2F-2300-4555-B012-42EBC8E942B4}"/>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550F0954-17CE-406D-B1AA-4173C0C0A238}"/>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9DC9B12-C4EB-4DEB-8A1B-AECFC687D533}"/>
              </a:ext>
            </a:extLst>
          </p:cNvPr>
          <p:cNvSpPr>
            <a:spLocks noGrp="1"/>
          </p:cNvSpPr>
          <p:nvPr>
            <p:ph type="sldNum" sz="quarter" idx="12"/>
          </p:nvPr>
        </p:nvSpPr>
        <p:spPr/>
        <p:txBody>
          <a:bodyPr/>
          <a:lstStyle/>
          <a:p>
            <a:pPr>
              <a:defRPr/>
            </a:pPr>
            <a:fld id="{4D440EDC-D7E4-423C-AE0F-1BFA597591BB}" type="slidenum">
              <a:rPr lang="he-IL" altLang="he-IL" smtClean="0"/>
              <a:pPr>
                <a:defRPr/>
              </a:pPr>
              <a:t>‹#›</a:t>
            </a:fld>
            <a:endParaRPr lang="en-US" altLang="he-IL"/>
          </a:p>
        </p:txBody>
      </p:sp>
    </p:spTree>
    <p:extLst>
      <p:ext uri="{BB962C8B-B14F-4D97-AF65-F5344CB8AC3E}">
        <p14:creationId xmlns:p14="http://schemas.microsoft.com/office/powerpoint/2010/main" val="1026641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0798-968A-4133-BC23-22EF22C43CAC}"/>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F07EB001-6617-49C7-A96C-3210EB38210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ACFA1AC7-9121-41E6-BACC-8ABA7C3AB1E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8C80C86-FC08-424B-B117-7F2D56D6B3DB}"/>
              </a:ext>
            </a:extLst>
          </p:cNvPr>
          <p:cNvSpPr>
            <a:spLocks noGrp="1"/>
          </p:cNvSpPr>
          <p:nvPr>
            <p:ph type="sldNum" sz="quarter" idx="12"/>
          </p:nvPr>
        </p:nvSpPr>
        <p:spPr/>
        <p:txBody>
          <a:bodyPr/>
          <a:lstStyle/>
          <a:p>
            <a:pPr>
              <a:defRPr/>
            </a:pPr>
            <a:fld id="{3BB785B7-02FE-424B-B8ED-25DC48B977CC}" type="slidenum">
              <a:rPr lang="he-IL" altLang="he-IL" smtClean="0"/>
              <a:pPr>
                <a:defRPr/>
              </a:pPr>
              <a:t>‹#›</a:t>
            </a:fld>
            <a:endParaRPr lang="en-US" altLang="he-IL"/>
          </a:p>
        </p:txBody>
      </p:sp>
    </p:spTree>
    <p:extLst>
      <p:ext uri="{BB962C8B-B14F-4D97-AF65-F5344CB8AC3E}">
        <p14:creationId xmlns:p14="http://schemas.microsoft.com/office/powerpoint/2010/main" val="356208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45828-5595-4C0C-A5CC-2F2FF859962C}"/>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CD1EEBD5-A0B9-4F06-906A-420EB64A5D6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1EF0197-B7C9-4249-BFBB-FC658319F4E3}"/>
              </a:ext>
            </a:extLst>
          </p:cNvPr>
          <p:cNvSpPr>
            <a:spLocks noGrp="1"/>
          </p:cNvSpPr>
          <p:nvPr>
            <p:ph type="sldNum" sz="quarter" idx="12"/>
          </p:nvPr>
        </p:nvSpPr>
        <p:spPr/>
        <p:txBody>
          <a:bodyPr/>
          <a:lstStyle/>
          <a:p>
            <a:pPr>
              <a:defRPr/>
            </a:pPr>
            <a:fld id="{7791BDB2-C055-4F92-979C-76AAAB143EC7}" type="slidenum">
              <a:rPr lang="he-IL" altLang="he-IL" smtClean="0"/>
              <a:pPr>
                <a:defRPr/>
              </a:pPr>
              <a:t>‹#›</a:t>
            </a:fld>
            <a:endParaRPr lang="en-US" altLang="he-IL"/>
          </a:p>
        </p:txBody>
      </p:sp>
    </p:spTree>
    <p:extLst>
      <p:ext uri="{BB962C8B-B14F-4D97-AF65-F5344CB8AC3E}">
        <p14:creationId xmlns:p14="http://schemas.microsoft.com/office/powerpoint/2010/main" val="45077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92E8-2F7D-410A-8F25-A8D99AA017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590F7BF-0A9E-49BC-BF69-7703D333D4D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1619C437-5D19-4B8D-91EA-D799C16427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EAF820-C685-45BD-A984-E7EEE5CA117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68CBB8C-0FD3-4E9B-A797-1EF5EF19ADA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C2F2B7A-408F-4052-A87E-21E90FC9AF0C}"/>
              </a:ext>
            </a:extLst>
          </p:cNvPr>
          <p:cNvSpPr>
            <a:spLocks noGrp="1"/>
          </p:cNvSpPr>
          <p:nvPr>
            <p:ph type="sldNum" sz="quarter" idx="12"/>
          </p:nvPr>
        </p:nvSpPr>
        <p:spPr/>
        <p:txBody>
          <a:bodyPr/>
          <a:lstStyle/>
          <a:p>
            <a:pPr>
              <a:defRPr/>
            </a:pPr>
            <a:fld id="{BC339E8D-0090-4DE1-A509-DE7A36F908A6}" type="slidenum">
              <a:rPr lang="he-IL" altLang="he-IL" smtClean="0"/>
              <a:pPr>
                <a:defRPr/>
              </a:pPr>
              <a:t>‹#›</a:t>
            </a:fld>
            <a:endParaRPr lang="en-US" altLang="he-IL"/>
          </a:p>
        </p:txBody>
      </p:sp>
    </p:spTree>
    <p:extLst>
      <p:ext uri="{BB962C8B-B14F-4D97-AF65-F5344CB8AC3E}">
        <p14:creationId xmlns:p14="http://schemas.microsoft.com/office/powerpoint/2010/main" val="398273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7">
            <a:extLst>
              <a:ext uri="{FF2B5EF4-FFF2-40B4-BE49-F238E27FC236}">
                <a16:creationId xmlns:a16="http://schemas.microsoft.com/office/drawing/2014/main" id="{74B814B5-225A-4AD7-AEF8-0B2EF27E4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EDEE7D2-E962-4D60-9423-FC887DB8B1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74BDB69-B741-4ED0-A7D1-87195BA34B1E}"/>
              </a:ext>
            </a:extLst>
          </p:cNvPr>
          <p:cNvSpPr>
            <a:spLocks noGrp="1" noChangeArrowheads="1"/>
          </p:cNvSpPr>
          <p:nvPr>
            <p:ph type="sldNum" sz="quarter" idx="12"/>
          </p:nvPr>
        </p:nvSpPr>
        <p:spPr>
          <a:ln/>
        </p:spPr>
        <p:txBody>
          <a:bodyPr/>
          <a:lstStyle>
            <a:lvl1pPr>
              <a:defRPr/>
            </a:lvl1pPr>
          </a:lstStyle>
          <a:p>
            <a:pPr>
              <a:defRPr/>
            </a:pPr>
            <a:fld id="{CB521183-CED1-454E-A212-104805981F45}" type="slidenum">
              <a:rPr lang="he-IL" altLang="he-IL"/>
              <a:pPr>
                <a:defRPr/>
              </a:pPr>
              <a:t>‹#›</a:t>
            </a:fld>
            <a:endParaRPr lang="en-US" altLang="he-IL"/>
          </a:p>
        </p:txBody>
      </p:sp>
    </p:spTree>
    <p:extLst>
      <p:ext uri="{BB962C8B-B14F-4D97-AF65-F5344CB8AC3E}">
        <p14:creationId xmlns:p14="http://schemas.microsoft.com/office/powerpoint/2010/main" val="33935804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A4EE-B2BB-4FF3-92E5-E2CDEE593D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F5936707-BE9E-4DCB-A84F-9215C30181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Text Placeholder 3">
            <a:extLst>
              <a:ext uri="{FF2B5EF4-FFF2-40B4-BE49-F238E27FC236}">
                <a16:creationId xmlns:a16="http://schemas.microsoft.com/office/drawing/2014/main" id="{916A8735-5F37-47F0-B950-787024799A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030CFC-9968-4DA1-9245-55BE844E2C3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2875924-66BE-4F10-9015-3535F893525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8077CDC-622D-46A9-8C3E-BBE0C06D39B6}"/>
              </a:ext>
            </a:extLst>
          </p:cNvPr>
          <p:cNvSpPr>
            <a:spLocks noGrp="1"/>
          </p:cNvSpPr>
          <p:nvPr>
            <p:ph type="sldNum" sz="quarter" idx="12"/>
          </p:nvPr>
        </p:nvSpPr>
        <p:spPr/>
        <p:txBody>
          <a:bodyPr/>
          <a:lstStyle/>
          <a:p>
            <a:pPr>
              <a:defRPr/>
            </a:pPr>
            <a:fld id="{AFDA20F0-944E-4F9D-89EA-C398D98DAE19}" type="slidenum">
              <a:rPr lang="he-IL" altLang="he-IL" smtClean="0"/>
              <a:pPr>
                <a:defRPr/>
              </a:pPr>
              <a:t>‹#›</a:t>
            </a:fld>
            <a:endParaRPr lang="en-US" altLang="he-IL"/>
          </a:p>
        </p:txBody>
      </p:sp>
    </p:spTree>
    <p:extLst>
      <p:ext uri="{BB962C8B-B14F-4D97-AF65-F5344CB8AC3E}">
        <p14:creationId xmlns:p14="http://schemas.microsoft.com/office/powerpoint/2010/main" val="3288223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CF11-0F0F-492D-9EFB-031452F0CBBA}"/>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9CD40B93-D88E-4C1A-A38D-1BEFA9FBC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99AB65C0-69AC-47DE-86E0-A87F601FF6B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672A04F-7336-4EBF-A28C-2C4BA50889B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3EB48EE-2CAC-4075-B3E0-833CECC5C30B}"/>
              </a:ext>
            </a:extLst>
          </p:cNvPr>
          <p:cNvSpPr>
            <a:spLocks noGrp="1"/>
          </p:cNvSpPr>
          <p:nvPr>
            <p:ph type="sldNum" sz="quarter" idx="12"/>
          </p:nvPr>
        </p:nvSpPr>
        <p:spPr/>
        <p:txBody>
          <a:bodyPr/>
          <a:lstStyle/>
          <a:p>
            <a:pPr>
              <a:defRPr/>
            </a:pPr>
            <a:fld id="{B23CF426-6185-4B1B-89DD-29F6DA7AD9D7}" type="slidenum">
              <a:rPr lang="he-IL" altLang="he-IL" smtClean="0"/>
              <a:pPr>
                <a:defRPr/>
              </a:pPr>
              <a:t>‹#›</a:t>
            </a:fld>
            <a:endParaRPr lang="en-US" altLang="he-IL"/>
          </a:p>
        </p:txBody>
      </p:sp>
    </p:spTree>
    <p:extLst>
      <p:ext uri="{BB962C8B-B14F-4D97-AF65-F5344CB8AC3E}">
        <p14:creationId xmlns:p14="http://schemas.microsoft.com/office/powerpoint/2010/main" val="2186340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80689-933A-43A0-9B81-F027EAEFD76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FDD98246-960E-4107-AD51-3724461690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F5198216-7C86-4D47-A6AC-9C2E4B67C04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729D799-2241-48F6-A2C9-5070DA4C221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386903D-CA8F-40C2-80C1-113ACF0C35F4}"/>
              </a:ext>
            </a:extLst>
          </p:cNvPr>
          <p:cNvSpPr>
            <a:spLocks noGrp="1"/>
          </p:cNvSpPr>
          <p:nvPr>
            <p:ph type="sldNum" sz="quarter" idx="12"/>
          </p:nvPr>
        </p:nvSpPr>
        <p:spPr/>
        <p:txBody>
          <a:bodyPr/>
          <a:lstStyle/>
          <a:p>
            <a:pPr>
              <a:defRPr/>
            </a:pPr>
            <a:fld id="{B7E777CD-EED3-411D-BACD-51DBBD2355A3}" type="slidenum">
              <a:rPr lang="he-IL" altLang="he-IL" smtClean="0"/>
              <a:pPr>
                <a:defRPr/>
              </a:pPr>
              <a:t>‹#›</a:t>
            </a:fld>
            <a:endParaRPr lang="en-US" altLang="he-IL"/>
          </a:p>
        </p:txBody>
      </p:sp>
    </p:spTree>
    <p:extLst>
      <p:ext uri="{BB962C8B-B14F-4D97-AF65-F5344CB8AC3E}">
        <p14:creationId xmlns:p14="http://schemas.microsoft.com/office/powerpoint/2010/main" val="406183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9">
            <a:extLst>
              <a:ext uri="{FF2B5EF4-FFF2-40B4-BE49-F238E27FC236}">
                <a16:creationId xmlns:a16="http://schemas.microsoft.com/office/drawing/2014/main" id="{0B3A34EF-D11F-4370-9EE5-F254AF6A3CF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6DBC211-204D-46DA-AC9D-F4B6BC4C10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07B5D28-BD59-4582-9BE0-8AECDE7D4A0B}"/>
              </a:ext>
            </a:extLst>
          </p:cNvPr>
          <p:cNvSpPr>
            <a:spLocks noGrp="1"/>
          </p:cNvSpPr>
          <p:nvPr>
            <p:ph type="sldNum" sz="quarter" idx="12"/>
          </p:nvPr>
        </p:nvSpPr>
        <p:spPr/>
        <p:txBody>
          <a:bodyPr/>
          <a:lstStyle>
            <a:lvl1pPr>
              <a:defRPr/>
            </a:lvl1pPr>
          </a:lstStyle>
          <a:p>
            <a:pPr>
              <a:defRPr/>
            </a:pPr>
            <a:fld id="{F9A84414-86B5-4B8B-95EB-FAD3C04AAD29}" type="slidenum">
              <a:rPr lang="he-IL" altLang="he-IL"/>
              <a:pPr>
                <a:defRPr/>
              </a:pPr>
              <a:t>‹#›</a:t>
            </a:fld>
            <a:endParaRPr lang="en-US" altLang="he-IL"/>
          </a:p>
        </p:txBody>
      </p:sp>
    </p:spTree>
    <p:extLst>
      <p:ext uri="{BB962C8B-B14F-4D97-AF65-F5344CB8AC3E}">
        <p14:creationId xmlns:p14="http://schemas.microsoft.com/office/powerpoint/2010/main" val="315931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2CE2B2DA-4AE8-4F3B-8CA3-5D8A318EE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D9D00D6E-2FA6-4362-A73B-B8412B6124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507D363-2053-4FA2-BD04-C76E1BA015BC}"/>
              </a:ext>
            </a:extLst>
          </p:cNvPr>
          <p:cNvSpPr>
            <a:spLocks noGrp="1" noChangeArrowheads="1"/>
          </p:cNvSpPr>
          <p:nvPr>
            <p:ph type="sldNum" sz="quarter" idx="12"/>
          </p:nvPr>
        </p:nvSpPr>
        <p:spPr>
          <a:ln/>
        </p:spPr>
        <p:txBody>
          <a:bodyPr/>
          <a:lstStyle>
            <a:lvl1pPr>
              <a:defRPr/>
            </a:lvl1pPr>
          </a:lstStyle>
          <a:p>
            <a:pPr>
              <a:defRPr/>
            </a:pPr>
            <a:fld id="{1E9F0EC6-5C09-4234-893C-8260C94B46CD}" type="slidenum">
              <a:rPr lang="he-IL" altLang="he-IL"/>
              <a:pPr>
                <a:defRPr/>
              </a:pPr>
              <a:t>‹#›</a:t>
            </a:fld>
            <a:endParaRPr lang="en-US" altLang="he-IL"/>
          </a:p>
        </p:txBody>
      </p:sp>
    </p:spTree>
    <p:extLst>
      <p:ext uri="{BB962C8B-B14F-4D97-AF65-F5344CB8AC3E}">
        <p14:creationId xmlns:p14="http://schemas.microsoft.com/office/powerpoint/2010/main" val="1984450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7">
            <a:extLst>
              <a:ext uri="{FF2B5EF4-FFF2-40B4-BE49-F238E27FC236}">
                <a16:creationId xmlns:a16="http://schemas.microsoft.com/office/drawing/2014/main" id="{0903A59E-291B-430A-8294-A393AE76F3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FCF43A5-C061-4F98-AE24-5993B89A18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DFEF4F2-D0C4-400B-8180-EBD9A8E8B148}"/>
              </a:ext>
            </a:extLst>
          </p:cNvPr>
          <p:cNvSpPr>
            <a:spLocks noGrp="1" noChangeArrowheads="1"/>
          </p:cNvSpPr>
          <p:nvPr>
            <p:ph type="sldNum" sz="quarter" idx="12"/>
          </p:nvPr>
        </p:nvSpPr>
        <p:spPr>
          <a:ln/>
        </p:spPr>
        <p:txBody>
          <a:bodyPr/>
          <a:lstStyle>
            <a:lvl1pPr>
              <a:defRPr/>
            </a:lvl1pPr>
          </a:lstStyle>
          <a:p>
            <a:pPr>
              <a:defRPr/>
            </a:pPr>
            <a:fld id="{7A16C27F-FB45-4638-B36B-B14F6D5B9E74}" type="slidenum">
              <a:rPr lang="he-IL" altLang="he-IL"/>
              <a:pPr>
                <a:defRPr/>
              </a:pPr>
              <a:t>‹#›</a:t>
            </a:fld>
            <a:endParaRPr lang="en-US" altLang="he-IL"/>
          </a:p>
        </p:txBody>
      </p:sp>
    </p:spTree>
    <p:extLst>
      <p:ext uri="{BB962C8B-B14F-4D97-AF65-F5344CB8AC3E}">
        <p14:creationId xmlns:p14="http://schemas.microsoft.com/office/powerpoint/2010/main" val="5237253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7">
            <a:extLst>
              <a:ext uri="{FF2B5EF4-FFF2-40B4-BE49-F238E27FC236}">
                <a16:creationId xmlns:a16="http://schemas.microsoft.com/office/drawing/2014/main" id="{9D44E806-10F7-4521-8B20-EF1785240F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A4E319F6-2595-4330-A77B-1412EAA41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93ECFCF-C409-4480-A128-D2A1373BA4ED}"/>
              </a:ext>
            </a:extLst>
          </p:cNvPr>
          <p:cNvSpPr>
            <a:spLocks noGrp="1" noChangeArrowheads="1"/>
          </p:cNvSpPr>
          <p:nvPr>
            <p:ph type="sldNum" sz="quarter" idx="12"/>
          </p:nvPr>
        </p:nvSpPr>
        <p:spPr>
          <a:ln/>
        </p:spPr>
        <p:txBody>
          <a:bodyPr/>
          <a:lstStyle>
            <a:lvl1pPr>
              <a:defRPr/>
            </a:lvl1pPr>
          </a:lstStyle>
          <a:p>
            <a:pPr>
              <a:defRPr/>
            </a:pPr>
            <a:fld id="{CFD2F4D6-A13E-4384-AE4B-ACD38051E449}" type="slidenum">
              <a:rPr lang="he-IL" altLang="he-IL"/>
              <a:pPr>
                <a:defRPr/>
              </a:pPr>
              <a:t>‹#›</a:t>
            </a:fld>
            <a:endParaRPr lang="en-US" altLang="he-IL"/>
          </a:p>
        </p:txBody>
      </p:sp>
    </p:spTree>
    <p:extLst>
      <p:ext uri="{BB962C8B-B14F-4D97-AF65-F5344CB8AC3E}">
        <p14:creationId xmlns:p14="http://schemas.microsoft.com/office/powerpoint/2010/main" val="25897551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7">
            <a:extLst>
              <a:ext uri="{FF2B5EF4-FFF2-40B4-BE49-F238E27FC236}">
                <a16:creationId xmlns:a16="http://schemas.microsoft.com/office/drawing/2014/main" id="{C5FF660B-ADDE-4B91-9A4C-BB9670D40D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5FD9D739-6847-4756-A033-3451DF796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84CD410B-200E-4B67-BCD8-13943384BC06}"/>
              </a:ext>
            </a:extLst>
          </p:cNvPr>
          <p:cNvSpPr>
            <a:spLocks noGrp="1" noChangeArrowheads="1"/>
          </p:cNvSpPr>
          <p:nvPr>
            <p:ph type="sldNum" sz="quarter" idx="12"/>
          </p:nvPr>
        </p:nvSpPr>
        <p:spPr>
          <a:ln/>
        </p:spPr>
        <p:txBody>
          <a:bodyPr/>
          <a:lstStyle>
            <a:lvl1pPr>
              <a:defRPr/>
            </a:lvl1pPr>
          </a:lstStyle>
          <a:p>
            <a:pPr>
              <a:defRPr/>
            </a:pPr>
            <a:fld id="{87C3587E-D355-46C3-8439-97F2806A2541}" type="slidenum">
              <a:rPr lang="he-IL" altLang="he-IL"/>
              <a:pPr>
                <a:defRPr/>
              </a:pPr>
              <a:t>‹#›</a:t>
            </a:fld>
            <a:endParaRPr lang="en-US" altLang="he-IL"/>
          </a:p>
        </p:txBody>
      </p:sp>
    </p:spTree>
    <p:extLst>
      <p:ext uri="{BB962C8B-B14F-4D97-AF65-F5344CB8AC3E}">
        <p14:creationId xmlns:p14="http://schemas.microsoft.com/office/powerpoint/2010/main" val="13503929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1135755-0D61-44F4-8CB3-31EA6F4FF2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23CA61F4-777F-4797-8D90-EB1A64EC7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FB32586-D3BF-437A-9032-5BA7490BBC94}"/>
              </a:ext>
            </a:extLst>
          </p:cNvPr>
          <p:cNvSpPr>
            <a:spLocks noGrp="1" noChangeArrowheads="1"/>
          </p:cNvSpPr>
          <p:nvPr>
            <p:ph type="sldNum" sz="quarter" idx="12"/>
          </p:nvPr>
        </p:nvSpPr>
        <p:spPr>
          <a:ln/>
        </p:spPr>
        <p:txBody>
          <a:bodyPr/>
          <a:lstStyle>
            <a:lvl1pPr>
              <a:defRPr/>
            </a:lvl1pPr>
          </a:lstStyle>
          <a:p>
            <a:pPr>
              <a:defRPr/>
            </a:pPr>
            <a:fld id="{60A3E61A-EF43-48E2-9551-036469E1EEAA}" type="slidenum">
              <a:rPr lang="he-IL" altLang="he-IL"/>
              <a:pPr>
                <a:defRPr/>
              </a:pPr>
              <a:t>‹#›</a:t>
            </a:fld>
            <a:endParaRPr lang="en-US" altLang="he-IL"/>
          </a:p>
        </p:txBody>
      </p:sp>
    </p:spTree>
    <p:extLst>
      <p:ext uri="{BB962C8B-B14F-4D97-AF65-F5344CB8AC3E}">
        <p14:creationId xmlns:p14="http://schemas.microsoft.com/office/powerpoint/2010/main" val="19947205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60C5881-32AC-467A-8C44-CC7D1903FC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DADA35A-B171-4B2C-A35F-B654ACB8E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C2822060-2BF7-4050-A54D-E035B9CD6EE9}"/>
              </a:ext>
            </a:extLst>
          </p:cNvPr>
          <p:cNvSpPr>
            <a:spLocks noGrp="1" noChangeArrowheads="1"/>
          </p:cNvSpPr>
          <p:nvPr>
            <p:ph type="sldNum" sz="quarter" idx="12"/>
          </p:nvPr>
        </p:nvSpPr>
        <p:spPr>
          <a:ln/>
        </p:spPr>
        <p:txBody>
          <a:bodyPr/>
          <a:lstStyle>
            <a:lvl1pPr>
              <a:defRPr/>
            </a:lvl1pPr>
          </a:lstStyle>
          <a:p>
            <a:pPr>
              <a:defRPr/>
            </a:pPr>
            <a:fld id="{451307C7-91A9-4DA6-B42D-75E8B7320FA3}" type="slidenum">
              <a:rPr lang="he-IL" altLang="he-IL"/>
              <a:pPr>
                <a:defRPr/>
              </a:pPr>
              <a:t>‹#›</a:t>
            </a:fld>
            <a:endParaRPr lang="en-US" altLang="he-IL"/>
          </a:p>
        </p:txBody>
      </p:sp>
    </p:spTree>
    <p:extLst>
      <p:ext uri="{BB962C8B-B14F-4D97-AF65-F5344CB8AC3E}">
        <p14:creationId xmlns:p14="http://schemas.microsoft.com/office/powerpoint/2010/main" val="372152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DC10DF3-C1DF-42BB-A90D-C5BC09B0F6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E7DAD28-743D-4ACE-B9C2-AF99C99EDE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DF27AF83-5CA4-41BE-938F-6A746E1B2672}"/>
              </a:ext>
            </a:extLst>
          </p:cNvPr>
          <p:cNvSpPr>
            <a:spLocks noGrp="1" noChangeArrowheads="1"/>
          </p:cNvSpPr>
          <p:nvPr>
            <p:ph type="sldNum" sz="quarter" idx="12"/>
          </p:nvPr>
        </p:nvSpPr>
        <p:spPr>
          <a:ln/>
        </p:spPr>
        <p:txBody>
          <a:bodyPr/>
          <a:lstStyle>
            <a:lvl1pPr>
              <a:defRPr/>
            </a:lvl1pPr>
          </a:lstStyle>
          <a:p>
            <a:pPr>
              <a:defRPr/>
            </a:pPr>
            <a:fld id="{2A60AC2B-F6FF-43E2-99B6-3365A62229AD}" type="slidenum">
              <a:rPr lang="he-IL" altLang="he-IL"/>
              <a:pPr>
                <a:defRPr/>
              </a:pPr>
              <a:t>‹#›</a:t>
            </a:fld>
            <a:endParaRPr lang="en-US" altLang="he-IL"/>
          </a:p>
        </p:txBody>
      </p:sp>
    </p:spTree>
    <p:extLst>
      <p:ext uri="{BB962C8B-B14F-4D97-AF65-F5344CB8AC3E}">
        <p14:creationId xmlns:p14="http://schemas.microsoft.com/office/powerpoint/2010/main" val="13522242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0000"/>
            <a:lum/>
            <a:extLst>
              <a:ext uri="{BEBA8EAE-BF5A-486C-A8C5-ECC9F3942E4B}">
                <a14:imgProps xmlns:a14="http://schemas.microsoft.com/office/drawing/2010/main">
                  <a14:imgLayer r:embed="rId14">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42C23C-243F-4671-B1DF-0406E1FAF155}"/>
              </a:ext>
            </a:extLst>
          </p:cNvPr>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Rectangle 3">
            <a:extLst>
              <a:ext uri="{FF2B5EF4-FFF2-40B4-BE49-F238E27FC236}">
                <a16:creationId xmlns:a16="http://schemas.microsoft.com/office/drawing/2014/main" id="{BDA594A0-94AB-4337-A75C-C432680FA0FB}"/>
              </a:ext>
            </a:extLst>
          </p:cNvPr>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1031" name="Rectangle 7">
            <a:extLst>
              <a:ext uri="{FF2B5EF4-FFF2-40B4-BE49-F238E27FC236}">
                <a16:creationId xmlns:a16="http://schemas.microsoft.com/office/drawing/2014/main" id="{69F07AC8-04C4-49C5-B24A-F7ECBBAB012A}"/>
              </a:ext>
            </a:extLst>
          </p:cNvPr>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spcBef>
                <a:spcPct val="0"/>
              </a:spcBef>
              <a:defRPr sz="1200" b="0">
                <a:solidFill>
                  <a:schemeClr val="tx1"/>
                </a:solidFill>
                <a:latin typeface="+mn-lt"/>
                <a:cs typeface="Arial" panose="020B0604020202020204" pitchFamily="34" charset="0"/>
              </a:defRPr>
            </a:lvl1pPr>
          </a:lstStyle>
          <a:p>
            <a:pPr>
              <a:defRPr/>
            </a:pPr>
            <a:endParaRPr lang="en-US"/>
          </a:p>
        </p:txBody>
      </p:sp>
      <p:sp>
        <p:nvSpPr>
          <p:cNvPr id="1032" name="Rectangle 8">
            <a:extLst>
              <a:ext uri="{FF2B5EF4-FFF2-40B4-BE49-F238E27FC236}">
                <a16:creationId xmlns:a16="http://schemas.microsoft.com/office/drawing/2014/main" id="{EF41248B-92D4-4AF2-A959-F161FF967957}"/>
              </a:ext>
            </a:extLst>
          </p:cNvPr>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spcBef>
                <a:spcPct val="0"/>
              </a:spcBef>
              <a:defRPr sz="1200" b="0">
                <a:solidFill>
                  <a:schemeClr val="tx1"/>
                </a:solidFill>
                <a:latin typeface="+mn-lt"/>
                <a:cs typeface="Arial" panose="020B0604020202020204" pitchFamily="34" charset="0"/>
              </a:defRPr>
            </a:lvl1pPr>
          </a:lstStyle>
          <a:p>
            <a:pPr>
              <a:defRPr/>
            </a:pPr>
            <a:endParaRPr lang="en-US"/>
          </a:p>
        </p:txBody>
      </p:sp>
      <p:sp>
        <p:nvSpPr>
          <p:cNvPr id="1033" name="Rectangle 9">
            <a:extLst>
              <a:ext uri="{FF2B5EF4-FFF2-40B4-BE49-F238E27FC236}">
                <a16:creationId xmlns:a16="http://schemas.microsoft.com/office/drawing/2014/main" id="{925187B2-976F-4631-BECF-33E538EF397F}"/>
              </a:ext>
            </a:extLst>
          </p:cNvPr>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Century Gothic" panose="020B0502020202020204" pitchFamily="34" charset="0"/>
              </a:defRPr>
            </a:lvl1pPr>
          </a:lstStyle>
          <a:p>
            <a:pPr>
              <a:defRPr/>
            </a:pPr>
            <a:fld id="{139EC72B-F697-4CFB-ACA5-09CA3385103C}"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5426"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Lst>
  <p:transition/>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cs typeface="Arial" pitchFamily="34" charset="0"/>
        </a:defRPr>
      </a:lvl2pPr>
      <a:lvl3pPr algn="l" rtl="0" eaLnBrk="0" fontAlgn="base" hangingPunct="0">
        <a:spcBef>
          <a:spcPct val="0"/>
        </a:spcBef>
        <a:spcAft>
          <a:spcPct val="0"/>
        </a:spcAft>
        <a:defRPr sz="3600">
          <a:solidFill>
            <a:schemeClr val="tx2"/>
          </a:solidFill>
          <a:latin typeface="Century Gothic" pitchFamily="34" charset="0"/>
          <a:cs typeface="Arial" pitchFamily="34" charset="0"/>
        </a:defRPr>
      </a:lvl3pPr>
      <a:lvl4pPr algn="l" rtl="0" eaLnBrk="0" fontAlgn="base" hangingPunct="0">
        <a:spcBef>
          <a:spcPct val="0"/>
        </a:spcBef>
        <a:spcAft>
          <a:spcPct val="0"/>
        </a:spcAft>
        <a:defRPr sz="3600">
          <a:solidFill>
            <a:schemeClr val="tx2"/>
          </a:solidFill>
          <a:latin typeface="Century Gothic" pitchFamily="34" charset="0"/>
          <a:cs typeface="Arial" pitchFamily="34" charset="0"/>
        </a:defRPr>
      </a:lvl4pPr>
      <a:lvl5pPr algn="l" rtl="0" eaLnBrk="0" fontAlgn="base" hangingPunct="0">
        <a:spcBef>
          <a:spcPct val="0"/>
        </a:spcBef>
        <a:spcAft>
          <a:spcPct val="0"/>
        </a:spcAft>
        <a:defRPr sz="3600">
          <a:solidFill>
            <a:schemeClr val="tx2"/>
          </a:solidFill>
          <a:latin typeface="Century Gothic" pitchFamily="34" charset="0"/>
          <a:cs typeface="Arial" pitchFamily="34" charset="0"/>
        </a:defRPr>
      </a:lvl5pPr>
      <a:lvl6pPr marL="457200" algn="l" rtl="0" fontAlgn="base">
        <a:spcBef>
          <a:spcPct val="0"/>
        </a:spcBef>
        <a:spcAft>
          <a:spcPct val="0"/>
        </a:spcAft>
        <a:defRPr sz="3600">
          <a:solidFill>
            <a:schemeClr val="tx2"/>
          </a:solidFill>
          <a:latin typeface="Century Gothic" pitchFamily="34" charset="0"/>
          <a:cs typeface="Arial" pitchFamily="34" charset="0"/>
        </a:defRPr>
      </a:lvl6pPr>
      <a:lvl7pPr marL="914400" algn="l" rtl="0" fontAlgn="base">
        <a:spcBef>
          <a:spcPct val="0"/>
        </a:spcBef>
        <a:spcAft>
          <a:spcPct val="0"/>
        </a:spcAft>
        <a:defRPr sz="3600">
          <a:solidFill>
            <a:schemeClr val="tx2"/>
          </a:solidFill>
          <a:latin typeface="Century Gothic" pitchFamily="34" charset="0"/>
          <a:cs typeface="Arial" pitchFamily="34" charset="0"/>
        </a:defRPr>
      </a:lvl7pPr>
      <a:lvl8pPr marL="1371600" algn="l" rtl="0" fontAlgn="base">
        <a:spcBef>
          <a:spcPct val="0"/>
        </a:spcBef>
        <a:spcAft>
          <a:spcPct val="0"/>
        </a:spcAft>
        <a:defRPr sz="3600">
          <a:solidFill>
            <a:schemeClr val="tx2"/>
          </a:solidFill>
          <a:latin typeface="Century Gothic" pitchFamily="34" charset="0"/>
          <a:cs typeface="Arial" pitchFamily="34" charset="0"/>
        </a:defRPr>
      </a:lvl8pPr>
      <a:lvl9pPr marL="1828800" algn="l" rtl="0" fontAlgn="base">
        <a:spcBef>
          <a:spcPct val="0"/>
        </a:spcBef>
        <a:spcAft>
          <a:spcPct val="0"/>
        </a:spcAft>
        <a:defRPr sz="3600">
          <a:solidFill>
            <a:schemeClr val="tx2"/>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extLst>
              <a:ext uri="{BEBA8EAE-BF5A-486C-A8C5-ECC9F3942E4B}">
                <a14:imgProps xmlns:a14="http://schemas.microsoft.com/office/drawing/2010/main">
                  <a14:imgLayer r:embed="rId15">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0545F-9CF8-445D-A215-3DEBD4D44B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33D26640-09E2-4D23-B141-0077A8274D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7F4E6F1-8952-4D0A-ABC4-CAA2773294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553936B-0F80-45E2-A329-D599BE0038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E3EB68C-C413-4A95-97B1-3CB69ADA423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39EC72B-F697-4CFB-ACA5-09CA3385103C}" type="slidenum">
              <a:rPr lang="he-IL" altLang="he-IL" smtClean="0"/>
              <a:pPr>
                <a:defRPr/>
              </a:pPr>
              <a:t>‹#›</a:t>
            </a:fld>
            <a:endParaRPr lang="en-US" altLang="he-IL"/>
          </a:p>
        </p:txBody>
      </p:sp>
    </p:spTree>
    <p:extLst>
      <p:ext uri="{BB962C8B-B14F-4D97-AF65-F5344CB8AC3E}">
        <p14:creationId xmlns:p14="http://schemas.microsoft.com/office/powerpoint/2010/main" val="3637409584"/>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3.braude.ac.il/department/dean/" TargetMode="External"/><Relationship Id="rId2" Type="http://schemas.openxmlformats.org/officeDocument/2006/relationships/hyperlink" Target="mailto:ravitm@braude.ac.i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eliyahu.elimelech@e.braude.ac.il" TargetMode="External"/><Relationship Id="rId2" Type="http://schemas.openxmlformats.org/officeDocument/2006/relationships/hyperlink" Target="mailto:lior.agronov@e.braude.ac.i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mailto:liats@Braude.ac.i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liats@Braude.ac.i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mailto:erella@braude.ac.i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extLst>
              <a:ext uri="{BEBA8EAE-BF5A-486C-A8C5-ECC9F3942E4B}">
                <a14:imgProps xmlns:a14="http://schemas.microsoft.com/office/drawing/2010/main">
                  <a14:imgLayer r:embed="rId4">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458031A4-54CC-4E9B-9100-B119511B992A}"/>
              </a:ext>
            </a:extLst>
          </p:cNvPr>
          <p:cNvSpPr>
            <a:spLocks noGrp="1" noChangeArrowheads="1"/>
          </p:cNvSpPr>
          <p:nvPr>
            <p:ph type="subTitle" idx="1"/>
          </p:nvPr>
        </p:nvSpPr>
        <p:spPr>
          <a:xfrm>
            <a:off x="1116013" y="1557338"/>
            <a:ext cx="6913562" cy="3097212"/>
          </a:xfrm>
          <a:noFill/>
        </p:spPr>
        <p:txBody>
          <a:bodyPr>
            <a:normAutofit/>
          </a:bodyPr>
          <a:lstStyle/>
          <a:p>
            <a:pPr marR="0" algn="ctr" eaLnBrk="1" hangingPunct="1">
              <a:defRPr/>
            </a:pPr>
            <a:r>
              <a:rPr lang="he-IL" sz="4800" b="1" dirty="0">
                <a:solidFill>
                  <a:srgbClr val="105766"/>
                </a:solidFill>
                <a:effectLst>
                  <a:outerShdw blurRad="38100" dist="38100" dir="2700000" algn="tl">
                    <a:srgbClr val="C0C0C0"/>
                  </a:outerShdw>
                </a:effectLst>
              </a:rPr>
              <a:t>ברוכים הבאים למחלקה להנדסת מכונות במכללה האקדמית להנדסה       אורט בראודה</a:t>
            </a:r>
            <a:endParaRPr lang="en-US" sz="4800" b="1" dirty="0">
              <a:solidFill>
                <a:srgbClr val="105766"/>
              </a:solidFill>
              <a:effectLst>
                <a:outerShdw blurRad="38100" dist="38100" dir="2700000" algn="tl">
                  <a:srgbClr val="C0C0C0"/>
                </a:outerShdw>
              </a:effectLst>
            </a:endParaRPr>
          </a:p>
          <a:p>
            <a:pPr marR="0" eaLnBrk="1" hangingPunct="1">
              <a:defRPr/>
            </a:pPr>
            <a:endParaRPr lang="en-US" sz="4800" b="1" dirty="0">
              <a:solidFill>
                <a:srgbClr val="105766"/>
              </a:solidFill>
              <a:effectLst>
                <a:outerShdw blurRad="38100" dist="38100" dir="2700000" algn="tl">
                  <a:srgbClr val="C0C0C0"/>
                </a:outerShdw>
              </a:effectLst>
            </a:endParaRPr>
          </a:p>
        </p:txBody>
      </p:sp>
      <p:sp>
        <p:nvSpPr>
          <p:cNvPr id="12291" name="TextBox 4">
            <a:extLst>
              <a:ext uri="{FF2B5EF4-FFF2-40B4-BE49-F238E27FC236}">
                <a16:creationId xmlns:a16="http://schemas.microsoft.com/office/drawing/2014/main" id="{070C5656-1B90-4493-8741-9A364573BD30}"/>
              </a:ext>
            </a:extLst>
          </p:cNvPr>
          <p:cNvSpPr txBox="1">
            <a:spLocks noChangeArrowheads="1"/>
          </p:cNvSpPr>
          <p:nvPr/>
        </p:nvSpPr>
        <p:spPr bwMode="auto">
          <a:xfrm>
            <a:off x="107950" y="692151"/>
            <a:ext cx="2231802" cy="461665"/>
          </a:xfrm>
          <a:prstGeom prst="rect">
            <a:avLst/>
          </a:prstGeom>
          <a:noFill/>
          <a:ln>
            <a:noFill/>
          </a:ln>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l" eaLnBrk="1" hangingPunct="1">
              <a:spcBef>
                <a:spcPct val="50000"/>
              </a:spcBef>
              <a:buClrTx/>
              <a:buSzTx/>
              <a:buFontTx/>
              <a:buNone/>
            </a:pPr>
            <a:r>
              <a:rPr lang="he-IL" altLang="he-IL" sz="2400" dirty="0">
                <a:solidFill>
                  <a:schemeClr val="folHlink"/>
                </a:solidFill>
                <a:latin typeface="Arial" panose="020B0604020202020204" pitchFamily="34" charset="0"/>
              </a:rPr>
              <a:t>שנה"ל תשפ"ג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9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A818617-121B-42B2-A0E5-60FC6234406B}"/>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חדו"א 1 - 11003</a:t>
            </a:r>
            <a:endParaRPr lang="en-US" dirty="0">
              <a:solidFill>
                <a:srgbClr val="C00000"/>
              </a:solidFill>
            </a:endParaRPr>
          </a:p>
        </p:txBody>
      </p:sp>
      <p:sp>
        <p:nvSpPr>
          <p:cNvPr id="19458" name="Rectangle 3">
            <a:extLst>
              <a:ext uri="{FF2B5EF4-FFF2-40B4-BE49-F238E27FC236}">
                <a16:creationId xmlns:a16="http://schemas.microsoft.com/office/drawing/2014/main" id="{BEBE252B-2BEF-4849-86EA-48F5392B9E15}"/>
              </a:ext>
            </a:extLst>
          </p:cNvPr>
          <p:cNvSpPr>
            <a:spLocks noGrp="1" noChangeArrowheads="1"/>
          </p:cNvSpPr>
          <p:nvPr>
            <p:ph idx="1"/>
          </p:nvPr>
        </p:nvSpPr>
        <p:spPr>
          <a:xfrm>
            <a:off x="900113" y="1196975"/>
            <a:ext cx="7561262" cy="4824413"/>
          </a:xfrm>
        </p:spPr>
        <p:txBody>
          <a:bodyPr>
            <a:normAutofit lnSpcReduction="10000"/>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4 שעות הרצאה + 2 תרגיל </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5 נקודות זכות</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חדו"א 2</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דינמיקה של חלקיקים</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מכניקת מוצקים 1</a:t>
            </a: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קורס כבד ומהווה קדם להרבה קורסים בהמשך.</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התרגילים משויכים לקבוצות ההרצאה ולא ניתן להחליפם.</a:t>
            </a:r>
            <a:endParaRPr lang="en-US" altLang="he-IL" sz="2200" b="1" dirty="0">
              <a:solidFill>
                <a:schemeClr val="accent4">
                  <a:lumMod val="75000"/>
                </a:schemeClr>
              </a:solidFill>
            </a:endParaRPr>
          </a:p>
        </p:txBody>
      </p:sp>
      <p:sp>
        <p:nvSpPr>
          <p:cNvPr id="19459" name="Slide Number Placeholder 5">
            <a:extLst>
              <a:ext uri="{FF2B5EF4-FFF2-40B4-BE49-F238E27FC236}">
                <a16:creationId xmlns:a16="http://schemas.microsoft.com/office/drawing/2014/main" id="{5B086507-23C1-4B78-BDB4-BC8A47357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427BD42A-DF53-4F45-8F38-029474B548AF}" type="slidenum">
              <a:rPr lang="he-IL" altLang="he-IL" sz="1000" smtClean="0">
                <a:latin typeface="Arial" panose="020B0604020202020204" pitchFamily="34" charset="0"/>
              </a:rPr>
              <a:pPr>
                <a:spcBef>
                  <a:spcPct val="50000"/>
                </a:spcBef>
                <a:buClrTx/>
                <a:buSzTx/>
                <a:buFontTx/>
                <a:buNone/>
              </a:pPr>
              <a:t>10</a:t>
            </a:fld>
            <a:endParaRPr lang="en-US" altLang="he-IL" sz="100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D5A56C5-9C99-4CB3-974F-1972A78EDC82}"/>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אלגברה - 11001</a:t>
            </a:r>
            <a:endParaRPr lang="en-US" dirty="0">
              <a:solidFill>
                <a:srgbClr val="C00000"/>
              </a:solidFill>
            </a:endParaRPr>
          </a:p>
        </p:txBody>
      </p:sp>
      <p:sp>
        <p:nvSpPr>
          <p:cNvPr id="20482" name="Rectangle 3">
            <a:extLst>
              <a:ext uri="{FF2B5EF4-FFF2-40B4-BE49-F238E27FC236}">
                <a16:creationId xmlns:a16="http://schemas.microsoft.com/office/drawing/2014/main" id="{E5F52355-53B0-42C7-BCB8-D4D3F8579C18}"/>
              </a:ext>
            </a:extLst>
          </p:cNvPr>
          <p:cNvSpPr>
            <a:spLocks noGrp="1" noChangeArrowheads="1"/>
          </p:cNvSpPr>
          <p:nvPr>
            <p:ph idx="1"/>
          </p:nvPr>
        </p:nvSpPr>
        <p:spPr>
          <a:xfrm>
            <a:off x="576263" y="1423988"/>
            <a:ext cx="7991475" cy="4668837"/>
          </a:xfrm>
        </p:spPr>
        <p:txBody>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3 שעות הרצאה + 2 תרגיל </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4 נקודות זכות</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דינמיקה של חלקיקים</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מכניקת מוצקים 1</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משוואות דיפרנציאליות (סמסטר שלישי)</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קורס כבד ומהווה קדם להרבה קורסים בהמשך.</a:t>
            </a:r>
            <a:endParaRPr lang="en-US" altLang="he-IL" sz="2200" b="1" dirty="0">
              <a:solidFill>
                <a:schemeClr val="accent4">
                  <a:lumMod val="75000"/>
                </a:schemeClr>
              </a:solidFill>
            </a:endParaRPr>
          </a:p>
        </p:txBody>
      </p:sp>
      <p:sp>
        <p:nvSpPr>
          <p:cNvPr id="20483" name="Slide Number Placeholder 5">
            <a:extLst>
              <a:ext uri="{FF2B5EF4-FFF2-40B4-BE49-F238E27FC236}">
                <a16:creationId xmlns:a16="http://schemas.microsoft.com/office/drawing/2014/main" id="{439D2EC5-DDD1-42CD-8305-B312537C5C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F49A5023-63E0-4AB5-A106-C6BDAAEC9184}" type="slidenum">
              <a:rPr lang="he-IL" altLang="he-IL" sz="1000" smtClean="0">
                <a:latin typeface="Arial" panose="020B0604020202020204" pitchFamily="34" charset="0"/>
              </a:rPr>
              <a:pPr>
                <a:spcBef>
                  <a:spcPct val="50000"/>
                </a:spcBef>
                <a:buClrTx/>
                <a:buSzTx/>
                <a:buFontTx/>
                <a:buNone/>
              </a:pPr>
              <a:t>11</a:t>
            </a:fld>
            <a:endParaRPr lang="en-US" altLang="he-IL" sz="1000">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3CCB636-C134-4D83-8DA4-6F88D31A1A61}"/>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מבוא לגרפיקה הנדסית - 22112</a:t>
            </a:r>
            <a:endParaRPr lang="en-US" dirty="0">
              <a:solidFill>
                <a:srgbClr val="C00000"/>
              </a:solidFill>
            </a:endParaRPr>
          </a:p>
        </p:txBody>
      </p:sp>
      <p:sp>
        <p:nvSpPr>
          <p:cNvPr id="22530" name="Rectangle 3">
            <a:extLst>
              <a:ext uri="{FF2B5EF4-FFF2-40B4-BE49-F238E27FC236}">
                <a16:creationId xmlns:a16="http://schemas.microsoft.com/office/drawing/2014/main" id="{E4FA7F08-BAF0-4553-9943-0E9F43B1A87B}"/>
              </a:ext>
            </a:extLst>
          </p:cNvPr>
          <p:cNvSpPr>
            <a:spLocks noGrp="1" noChangeArrowheads="1"/>
          </p:cNvSpPr>
          <p:nvPr>
            <p:ph idx="1"/>
          </p:nvPr>
        </p:nvSpPr>
        <p:spPr>
          <a:xfrm>
            <a:off x="539750" y="1412875"/>
            <a:ext cx="8064500" cy="4602163"/>
          </a:xfrm>
        </p:spPr>
        <p:txBody>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lvl="1" algn="r" rtl="1" eaLnBrk="1" hangingPunct="1">
              <a:lnSpc>
                <a:spcPct val="90000"/>
              </a:lnSpc>
              <a:defRPr/>
            </a:pPr>
            <a:r>
              <a:rPr lang="he-IL" altLang="he-IL" sz="2200" b="1" dirty="0">
                <a:solidFill>
                  <a:schemeClr val="accent4">
                    <a:lumMod val="75000"/>
                  </a:schemeClr>
                </a:solidFill>
              </a:rPr>
              <a:t>2 שעת הרצאה + 2 שעות מעבדה</a:t>
            </a:r>
          </a:p>
          <a:p>
            <a:pPr lvl="1" algn="r" rtl="1" eaLnBrk="1" hangingPunct="1">
              <a:lnSpc>
                <a:spcPct val="90000"/>
              </a:lnSpc>
              <a:defRPr/>
            </a:pPr>
            <a:r>
              <a:rPr lang="he-IL" altLang="he-IL" sz="2200" b="1" dirty="0">
                <a:solidFill>
                  <a:schemeClr val="accent4">
                    <a:lumMod val="75000"/>
                  </a:schemeClr>
                </a:solidFill>
              </a:rPr>
              <a:t>3.0 נקודות זכות</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תיב"מ (סמסטר שלישי)</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מבוא לתהליכי ייצור (סמסטר רביעי)</a:t>
            </a: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lvl="1" algn="r" rtl="1" eaLnBrk="1" hangingPunct="1">
              <a:lnSpc>
                <a:spcPct val="90000"/>
              </a:lnSpc>
              <a:defRPr/>
            </a:pPr>
            <a:r>
              <a:rPr lang="he-IL" altLang="he-IL" sz="2200" b="1" dirty="0">
                <a:solidFill>
                  <a:schemeClr val="accent4">
                    <a:lumMod val="75000"/>
                  </a:schemeClr>
                </a:solidFill>
              </a:rPr>
              <a:t>קורס הנותן את יסודות הנדרשים לשם שימוש נכון ב"שפה" העיקרית של הנדסת מכונות והיא שפת השרטוט הטכני. יש סטודנטים שזהו קורס קל עבורם ויש כאלו שמתקשים ולכן נדרשים ליותר עבודה בבית.</a:t>
            </a:r>
            <a:endParaRPr lang="en-US" altLang="he-IL" sz="2200" b="1" dirty="0">
              <a:solidFill>
                <a:schemeClr val="accent4">
                  <a:lumMod val="75000"/>
                </a:schemeClr>
              </a:solidFill>
            </a:endParaRPr>
          </a:p>
        </p:txBody>
      </p:sp>
      <p:sp>
        <p:nvSpPr>
          <p:cNvPr id="21507" name="Slide Number Placeholder 5">
            <a:extLst>
              <a:ext uri="{FF2B5EF4-FFF2-40B4-BE49-F238E27FC236}">
                <a16:creationId xmlns:a16="http://schemas.microsoft.com/office/drawing/2014/main" id="{EB91ACD7-62D3-47F8-A748-EC4936D2AE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9AA7C59-761E-49FB-9B6F-A4EA786EF874}" type="slidenum">
              <a:rPr lang="he-IL" altLang="he-IL" sz="1000" smtClean="0">
                <a:latin typeface="Arial" panose="020B0604020202020204" pitchFamily="34" charset="0"/>
              </a:rPr>
              <a:pPr>
                <a:spcBef>
                  <a:spcPct val="50000"/>
                </a:spcBef>
                <a:buClrTx/>
                <a:buSzTx/>
                <a:buFontTx/>
                <a:buNone/>
              </a:pPr>
              <a:t>12</a:t>
            </a:fld>
            <a:endParaRPr lang="en-US" altLang="he-IL" sz="1000">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3826F8-728B-45EC-8E1B-318699212F16}"/>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כימיה מכ' - 41077</a:t>
            </a:r>
            <a:endParaRPr lang="en-US" dirty="0">
              <a:solidFill>
                <a:srgbClr val="C00000"/>
              </a:solidFill>
            </a:endParaRPr>
          </a:p>
        </p:txBody>
      </p:sp>
      <p:sp>
        <p:nvSpPr>
          <p:cNvPr id="23554" name="Rectangle 3">
            <a:extLst>
              <a:ext uri="{FF2B5EF4-FFF2-40B4-BE49-F238E27FC236}">
                <a16:creationId xmlns:a16="http://schemas.microsoft.com/office/drawing/2014/main" id="{4F15B8E9-F667-4338-B190-41394A22DD1E}"/>
              </a:ext>
            </a:extLst>
          </p:cNvPr>
          <p:cNvSpPr>
            <a:spLocks noGrp="1" noChangeArrowheads="1"/>
          </p:cNvSpPr>
          <p:nvPr>
            <p:ph idx="1"/>
          </p:nvPr>
        </p:nvSpPr>
        <p:spPr>
          <a:xfrm>
            <a:off x="457200" y="1557338"/>
            <a:ext cx="8280400" cy="4262437"/>
          </a:xfrm>
        </p:spPr>
        <p:txBody>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lvl="1" algn="r" rtl="1" eaLnBrk="1" hangingPunct="1">
              <a:lnSpc>
                <a:spcPct val="90000"/>
              </a:lnSpc>
              <a:defRPr/>
            </a:pPr>
            <a:r>
              <a:rPr lang="he-IL" altLang="he-IL" sz="2200" b="1" dirty="0">
                <a:solidFill>
                  <a:schemeClr val="accent4">
                    <a:lumMod val="75000"/>
                  </a:schemeClr>
                </a:solidFill>
              </a:rPr>
              <a:t>3 שעות הרצאה + 2 שעות תרגיל.</a:t>
            </a:r>
          </a:p>
          <a:p>
            <a:pPr lvl="1" algn="r" rtl="1" eaLnBrk="1" hangingPunct="1">
              <a:lnSpc>
                <a:spcPct val="90000"/>
              </a:lnSpc>
              <a:defRPr/>
            </a:pPr>
            <a:r>
              <a:rPr lang="he-IL" altLang="he-IL" sz="2200" b="1" dirty="0">
                <a:solidFill>
                  <a:schemeClr val="accent4">
                    <a:lumMod val="75000"/>
                  </a:schemeClr>
                </a:solidFill>
              </a:rPr>
              <a:t>4.0 נקודות זכות</a:t>
            </a:r>
          </a:p>
          <a:p>
            <a:pPr lvl="1" algn="r" rtl="1" eaLnBrk="1" hangingPunct="1">
              <a:lnSpc>
                <a:spcPct val="90000"/>
              </a:lnSpc>
              <a:defRPr/>
            </a:pP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הנדסת חומרים</a:t>
            </a:r>
            <a:endParaRPr lang="he-IL" altLang="he-IL" sz="2200" b="1" dirty="0">
              <a:solidFill>
                <a:schemeClr val="accent4">
                  <a:lumMod val="75000"/>
                </a:schemeClr>
              </a:solidFill>
            </a:endParaRPr>
          </a:p>
          <a:p>
            <a:pPr lvl="2" algn="r" rtl="1" eaLnBrk="1" hangingPunct="1">
              <a:lnSpc>
                <a:spcPct val="90000"/>
              </a:lnSpc>
              <a:defRPr/>
            </a:pP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lvl="1" algn="r" rtl="1" eaLnBrk="1" hangingPunct="1">
              <a:lnSpc>
                <a:spcPct val="90000"/>
              </a:lnSpc>
              <a:defRPr/>
            </a:pPr>
            <a:r>
              <a:rPr lang="he-IL" altLang="he-IL" sz="2200" b="1" dirty="0">
                <a:solidFill>
                  <a:schemeClr val="accent4">
                    <a:lumMod val="75000"/>
                  </a:schemeClr>
                </a:solidFill>
              </a:rPr>
              <a:t>קורס בו תכירו את יסודות של כימיה כללית וכימיה אורגנית. </a:t>
            </a:r>
          </a:p>
        </p:txBody>
      </p:sp>
      <p:sp>
        <p:nvSpPr>
          <p:cNvPr id="22531" name="Slide Number Placeholder 5">
            <a:extLst>
              <a:ext uri="{FF2B5EF4-FFF2-40B4-BE49-F238E27FC236}">
                <a16:creationId xmlns:a16="http://schemas.microsoft.com/office/drawing/2014/main" id="{CBEF93EC-91C0-4388-A151-23DDDC9189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A0277153-7DFC-494B-8A35-851496A6B759}" type="slidenum">
              <a:rPr lang="he-IL" altLang="he-IL" sz="1000" smtClean="0">
                <a:latin typeface="Arial" panose="020B0604020202020204" pitchFamily="34" charset="0"/>
              </a:rPr>
              <a:pPr>
                <a:spcBef>
                  <a:spcPct val="50000"/>
                </a:spcBef>
                <a:buClrTx/>
                <a:buSzTx/>
                <a:buFontTx/>
                <a:buNone/>
              </a:pPr>
              <a:t>13</a:t>
            </a:fld>
            <a:endParaRPr lang="en-US" altLang="he-IL" sz="1000">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68FEFC-62B7-41BD-BC42-297EE19670CA}"/>
              </a:ext>
            </a:extLst>
          </p:cNvPr>
          <p:cNvSpPr>
            <a:spLocks noGrp="1" noChangeArrowheads="1"/>
          </p:cNvSpPr>
          <p:nvPr>
            <p:ph type="title"/>
          </p:nvPr>
        </p:nvSpPr>
        <p:spPr>
          <a:xfrm>
            <a:off x="395536" y="332656"/>
            <a:ext cx="8352928" cy="779463"/>
          </a:xfrm>
        </p:spPr>
        <p:txBody>
          <a:bodyPr>
            <a:noAutofit/>
          </a:bodyPr>
          <a:lstStyle/>
          <a:p>
            <a:pPr algn="ctr" eaLnBrk="1" fontAlgn="auto" hangingPunct="1">
              <a:spcAft>
                <a:spcPts val="0"/>
              </a:spcAft>
              <a:defRPr/>
            </a:pPr>
            <a:r>
              <a:rPr lang="he-IL" dirty="0">
                <a:solidFill>
                  <a:srgbClr val="C00000"/>
                </a:solidFill>
              </a:rPr>
              <a:t>מבוא יצירתי להנדסת מכונות - 22705</a:t>
            </a:r>
            <a:endParaRPr lang="en-US" dirty="0">
              <a:solidFill>
                <a:srgbClr val="C00000"/>
              </a:solidFill>
            </a:endParaRPr>
          </a:p>
        </p:txBody>
      </p:sp>
      <p:sp>
        <p:nvSpPr>
          <p:cNvPr id="18435" name="Rectangle 3">
            <a:extLst>
              <a:ext uri="{FF2B5EF4-FFF2-40B4-BE49-F238E27FC236}">
                <a16:creationId xmlns:a16="http://schemas.microsoft.com/office/drawing/2014/main" id="{AE0E35F3-0ABE-418C-840F-79A0D3E41026}"/>
              </a:ext>
            </a:extLst>
          </p:cNvPr>
          <p:cNvSpPr>
            <a:spLocks noGrp="1" noChangeArrowheads="1"/>
          </p:cNvSpPr>
          <p:nvPr>
            <p:ph idx="1"/>
          </p:nvPr>
        </p:nvSpPr>
        <p:spPr>
          <a:xfrm>
            <a:off x="468312" y="1250232"/>
            <a:ext cx="8207375" cy="5106119"/>
          </a:xfrm>
        </p:spPr>
        <p:txBody>
          <a:bodyPr>
            <a:noAutofit/>
          </a:bodyPr>
          <a:lstStyle/>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מסגרת הקורס:</a:t>
            </a:r>
          </a:p>
          <a:p>
            <a:pPr lvl="1" algn="r" rtl="1" eaLnBrk="1" hangingPunct="1">
              <a:lnSpc>
                <a:spcPct val="90000"/>
              </a:lnSpc>
              <a:defRPr/>
            </a:pPr>
            <a:r>
              <a:rPr lang="he-IL" sz="2200" b="1" dirty="0">
                <a:solidFill>
                  <a:schemeClr val="accent4">
                    <a:lumMod val="75000"/>
                  </a:schemeClr>
                </a:solidFill>
              </a:rPr>
              <a:t>1 שעת הרצאה + 1 שעת תרגיל + 2 מעבדה.</a:t>
            </a:r>
          </a:p>
          <a:p>
            <a:pPr lvl="1" algn="r" rtl="1" eaLnBrk="1" hangingPunct="1">
              <a:lnSpc>
                <a:spcPct val="90000"/>
              </a:lnSpc>
              <a:defRPr/>
            </a:pPr>
            <a:r>
              <a:rPr lang="he-IL" sz="2200" b="1" dirty="0">
                <a:solidFill>
                  <a:schemeClr val="accent4">
                    <a:lumMod val="75000"/>
                  </a:schemeClr>
                </a:solidFill>
              </a:rPr>
              <a:t>2.5 נקודת זכות</a:t>
            </a:r>
          </a:p>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lvl="1" algn="r" rtl="1" eaLnBrk="1" hangingPunct="1">
              <a:lnSpc>
                <a:spcPct val="90000"/>
              </a:lnSpc>
              <a:defRPr/>
            </a:pPr>
            <a:r>
              <a:rPr lang="he-IL" sz="2200" b="1" dirty="0">
                <a:solidFill>
                  <a:schemeClr val="accent4">
                    <a:lumMod val="75000"/>
                  </a:schemeClr>
                </a:solidFill>
              </a:rPr>
              <a:t>מכניקת מוצקים 2 (סמסטר שלישי)</a:t>
            </a:r>
          </a:p>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הערות:</a:t>
            </a:r>
          </a:p>
          <a:p>
            <a:pPr lvl="1" algn="r" rtl="1" eaLnBrk="1" hangingPunct="1">
              <a:lnSpc>
                <a:spcPct val="90000"/>
              </a:lnSpc>
              <a:defRPr/>
            </a:pPr>
            <a:r>
              <a:rPr lang="he-IL" sz="2200" b="1" dirty="0">
                <a:solidFill>
                  <a:schemeClr val="accent4">
                    <a:lumMod val="75000"/>
                  </a:schemeClr>
                </a:solidFill>
              </a:rPr>
              <a:t>קורס החושף את הסטודנטים לתחומים שונים של הנדסת מכונות. </a:t>
            </a:r>
          </a:p>
          <a:p>
            <a:pPr marL="392113" lvl="1" indent="0" algn="r" rtl="1" eaLnBrk="1" hangingPunct="1">
              <a:lnSpc>
                <a:spcPct val="90000"/>
              </a:lnSpc>
              <a:buNone/>
              <a:defRPr/>
            </a:pPr>
            <a:endParaRPr lang="he-IL" sz="2000" b="1" dirty="0">
              <a:solidFill>
                <a:srgbClr val="C00000"/>
              </a:solidFill>
            </a:endParaRPr>
          </a:p>
          <a:p>
            <a:pPr marL="392113" lvl="1" indent="0" algn="r" rtl="1" eaLnBrk="1" hangingPunct="1">
              <a:lnSpc>
                <a:spcPct val="90000"/>
              </a:lnSpc>
              <a:buNone/>
              <a:defRPr/>
            </a:pPr>
            <a:r>
              <a:rPr lang="he-IL" sz="2000" b="1" dirty="0">
                <a:solidFill>
                  <a:srgbClr val="C00000"/>
                </a:solidFill>
              </a:rPr>
              <a:t>למי שנרשם בסמסטר א' לקורס מבוא לפיזיקה מומלץ לדחות קורס זה לסמסטר ב'</a:t>
            </a:r>
          </a:p>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פטור ניתן במקרים הבאים:</a:t>
            </a:r>
          </a:p>
          <a:p>
            <a:pPr lvl="1" algn="r" rtl="1" eaLnBrk="1" hangingPunct="1">
              <a:lnSpc>
                <a:spcPct val="90000"/>
              </a:lnSpc>
              <a:defRPr/>
            </a:pPr>
            <a:r>
              <a:rPr lang="he-IL" sz="2200" b="1" dirty="0">
                <a:solidFill>
                  <a:schemeClr val="accent4">
                    <a:lumMod val="75000"/>
                  </a:schemeClr>
                </a:solidFill>
              </a:rPr>
              <a:t>הנדסאים (מהתמחויות מסוימות בהתאם להנחיות מל"ג)  </a:t>
            </a:r>
            <a:br>
              <a:rPr lang="en-US" sz="2200" b="1" dirty="0">
                <a:solidFill>
                  <a:schemeClr val="accent4">
                    <a:lumMod val="75000"/>
                  </a:schemeClr>
                </a:solidFill>
              </a:rPr>
            </a:br>
            <a:r>
              <a:rPr lang="he-IL" sz="2200" b="1" dirty="0">
                <a:solidFill>
                  <a:schemeClr val="accent4">
                    <a:lumMod val="75000"/>
                  </a:schemeClr>
                </a:solidFill>
              </a:rPr>
              <a:t>אשר קיבלו הודעה הביתה.</a:t>
            </a:r>
          </a:p>
        </p:txBody>
      </p:sp>
      <p:sp>
        <p:nvSpPr>
          <p:cNvPr id="25603" name="Slide Number Placeholder 5">
            <a:extLst>
              <a:ext uri="{FF2B5EF4-FFF2-40B4-BE49-F238E27FC236}">
                <a16:creationId xmlns:a16="http://schemas.microsoft.com/office/drawing/2014/main" id="{68FA7C45-0BF1-4203-91BA-9E48183A94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C5C56557-FF12-4DA2-9B4A-C78D7A8E3384}" type="slidenum">
              <a:rPr lang="he-IL" altLang="he-IL" sz="1000" smtClean="0">
                <a:latin typeface="Arial" panose="020B0604020202020204" pitchFamily="34" charset="0"/>
              </a:rPr>
              <a:pPr>
                <a:spcBef>
                  <a:spcPct val="50000"/>
                </a:spcBef>
                <a:buClrTx/>
                <a:buSzTx/>
                <a:buFontTx/>
                <a:buNone/>
              </a:pPr>
              <a:t>14</a:t>
            </a:fld>
            <a:endParaRPr lang="en-US" altLang="he-IL" sz="1000">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B19B2111-1EB2-4875-9311-6F863A76A932}"/>
              </a:ext>
            </a:extLst>
          </p:cNvPr>
          <p:cNvSpPr>
            <a:spLocks noGrp="1" noChangeArrowheads="1"/>
          </p:cNvSpPr>
          <p:nvPr>
            <p:ph idx="1"/>
          </p:nvPr>
        </p:nvSpPr>
        <p:spPr>
          <a:xfrm>
            <a:off x="395288" y="1160463"/>
            <a:ext cx="8567737" cy="4284662"/>
          </a:xfrm>
        </p:spPr>
        <p:txBody>
          <a:bodyPr>
            <a:noAutofit/>
          </a:bodyPr>
          <a:lstStyle/>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מסגרת הקורס:</a:t>
            </a:r>
          </a:p>
          <a:p>
            <a:pPr lvl="1" algn="r" rtl="1" eaLnBrk="1" hangingPunct="1">
              <a:lnSpc>
                <a:spcPct val="90000"/>
              </a:lnSpc>
              <a:defRPr/>
            </a:pPr>
            <a:r>
              <a:rPr lang="he-IL" sz="2200" b="1" dirty="0">
                <a:solidFill>
                  <a:schemeClr val="accent4">
                    <a:lumMod val="75000"/>
                  </a:schemeClr>
                </a:solidFill>
              </a:rPr>
              <a:t>3 שעות שבועיות</a:t>
            </a:r>
          </a:p>
          <a:p>
            <a:pPr lvl="1" algn="r" rtl="1" eaLnBrk="1" hangingPunct="1">
              <a:lnSpc>
                <a:spcPct val="90000"/>
              </a:lnSpc>
              <a:defRPr/>
            </a:pPr>
            <a:r>
              <a:rPr lang="he-IL" sz="2200" b="1" dirty="0">
                <a:solidFill>
                  <a:schemeClr val="accent4">
                    <a:lumMod val="75000"/>
                  </a:schemeClr>
                </a:solidFill>
              </a:rPr>
              <a:t>0 נקודת זכות</a:t>
            </a:r>
          </a:p>
          <a:p>
            <a:pPr marL="392113" lvl="1" indent="0" algn="r" rtl="1" eaLnBrk="1" hangingPunct="1">
              <a:spcBef>
                <a:spcPts val="600"/>
              </a:spcBef>
              <a:buFont typeface="Verdana" panose="020B0604030504040204" pitchFamily="34" charset="0"/>
              <a:buNone/>
              <a:defRPr/>
            </a:pPr>
            <a:r>
              <a:rPr lang="he-IL" sz="2800" b="1" u="sng" dirty="0">
                <a:solidFill>
                  <a:schemeClr val="bg2">
                    <a:lumMod val="50000"/>
                  </a:schemeClr>
                </a:solidFill>
              </a:rPr>
              <a:t>הקורס מיועד לסטודנטים הבאים:</a:t>
            </a:r>
            <a:endParaRPr lang="he-IL" sz="2800" b="1" dirty="0">
              <a:solidFill>
                <a:schemeClr val="accent4">
                  <a:lumMod val="75000"/>
                </a:schemeClr>
              </a:solidFill>
            </a:endParaRPr>
          </a:p>
          <a:p>
            <a:pPr lvl="1" algn="r" rtl="1" eaLnBrk="1" hangingPunct="1">
              <a:spcBef>
                <a:spcPts val="600"/>
              </a:spcBef>
              <a:defRPr/>
            </a:pPr>
            <a:r>
              <a:rPr lang="he-IL" sz="2200" b="1" dirty="0">
                <a:solidFill>
                  <a:schemeClr val="accent4">
                    <a:lumMod val="75000"/>
                  </a:schemeClr>
                </a:solidFill>
              </a:rPr>
              <a:t>תלמידים אשר שפת ההוראה שלהם בתיכון לא הייתה עברית ו/או  </a:t>
            </a:r>
            <a:br>
              <a:rPr lang="he-IL" sz="2200" b="1" dirty="0">
                <a:solidFill>
                  <a:schemeClr val="accent4">
                    <a:lumMod val="75000"/>
                  </a:schemeClr>
                </a:solidFill>
              </a:rPr>
            </a:br>
            <a:r>
              <a:rPr lang="he-IL" sz="2200" b="1" dirty="0">
                <a:solidFill>
                  <a:schemeClr val="accent4">
                    <a:lumMod val="75000"/>
                  </a:schemeClr>
                </a:solidFill>
              </a:rPr>
              <a:t>נבחנו בבחינת הפסיכומטרית בשפה שאינה עברית, יחויבו במבחן </a:t>
            </a:r>
            <a:r>
              <a:rPr lang="he-IL" sz="2200" b="1" dirty="0" err="1">
                <a:solidFill>
                  <a:schemeClr val="accent4">
                    <a:lumMod val="75000"/>
                  </a:schemeClr>
                </a:solidFill>
              </a:rPr>
              <a:t>יע"ל</a:t>
            </a:r>
            <a:endParaRPr lang="he-IL" sz="2200" b="1" dirty="0">
              <a:solidFill>
                <a:schemeClr val="accent4">
                  <a:lumMod val="75000"/>
                </a:schemeClr>
              </a:solidFill>
            </a:endParaRPr>
          </a:p>
          <a:p>
            <a:pPr lvl="1" algn="r" rtl="1" eaLnBrk="1" hangingPunct="1">
              <a:spcBef>
                <a:spcPts val="600"/>
              </a:spcBef>
              <a:defRPr/>
            </a:pPr>
            <a:r>
              <a:rPr lang="he-IL" sz="2200" b="1" dirty="0">
                <a:solidFill>
                  <a:schemeClr val="accent4">
                    <a:lumMod val="75000"/>
                  </a:schemeClr>
                </a:solidFill>
              </a:rPr>
              <a:t>מי שיש לו ציון בטווח 90-119 בבחינת </a:t>
            </a:r>
            <a:r>
              <a:rPr lang="he-IL" sz="2200" b="1" dirty="0" err="1">
                <a:solidFill>
                  <a:schemeClr val="accent4">
                    <a:lumMod val="75000"/>
                  </a:schemeClr>
                </a:solidFill>
              </a:rPr>
              <a:t>יע"ל</a:t>
            </a:r>
            <a:r>
              <a:rPr lang="he-IL" sz="2200" b="1" dirty="0">
                <a:solidFill>
                  <a:schemeClr val="accent4">
                    <a:lumMod val="75000"/>
                  </a:schemeClr>
                </a:solidFill>
              </a:rPr>
              <a:t> יידרש ללמוד את הקורס </a:t>
            </a:r>
            <a:r>
              <a:rPr lang="he-IL" sz="2200" b="1" dirty="0">
                <a:solidFill>
                  <a:srgbClr val="DA7608"/>
                </a:solidFill>
              </a:rPr>
              <a:t>בסמסטר הראשון ללימודיו</a:t>
            </a:r>
            <a:r>
              <a:rPr lang="he-IL" sz="2200" b="1" dirty="0">
                <a:solidFill>
                  <a:schemeClr val="accent4">
                    <a:lumMod val="75000"/>
                  </a:schemeClr>
                </a:solidFill>
              </a:rPr>
              <a:t>.</a:t>
            </a:r>
          </a:p>
          <a:p>
            <a:pPr lvl="1" algn="r" rtl="1" eaLnBrk="1" hangingPunct="1">
              <a:spcBef>
                <a:spcPts val="600"/>
              </a:spcBef>
              <a:defRPr/>
            </a:pPr>
            <a:r>
              <a:rPr lang="he-IL" sz="2200" b="1" dirty="0">
                <a:solidFill>
                  <a:schemeClr val="accent4">
                    <a:lumMod val="75000"/>
                  </a:schemeClr>
                </a:solidFill>
              </a:rPr>
              <a:t>באחריות הסטודנט להירשם לקורס באמצעות תחנת המידע לסטודנט בזמן בניית המערכת.</a:t>
            </a:r>
            <a:endParaRPr lang="en-US" sz="2200" b="1" dirty="0">
              <a:solidFill>
                <a:schemeClr val="accent4">
                  <a:lumMod val="75000"/>
                </a:schemeClr>
              </a:solidFill>
            </a:endParaRPr>
          </a:p>
          <a:p>
            <a:pPr lvl="1" algn="r" rtl="1" eaLnBrk="1" hangingPunct="1">
              <a:spcBef>
                <a:spcPts val="600"/>
              </a:spcBef>
              <a:defRPr/>
            </a:pPr>
            <a:endParaRPr lang="en-US" sz="2200" b="1" dirty="0">
              <a:solidFill>
                <a:schemeClr val="accent4">
                  <a:lumMod val="75000"/>
                </a:schemeClr>
              </a:solidFill>
            </a:endParaRPr>
          </a:p>
        </p:txBody>
      </p:sp>
      <p:sp>
        <p:nvSpPr>
          <p:cNvPr id="26627" name="Slide Number Placeholder 5">
            <a:extLst>
              <a:ext uri="{FF2B5EF4-FFF2-40B4-BE49-F238E27FC236}">
                <a16:creationId xmlns:a16="http://schemas.microsoft.com/office/drawing/2014/main" id="{702A124B-5B07-4D8A-A8E5-0CA69DE70E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C41A7E6A-071D-4583-86EE-6C680E3F9911}" type="slidenum">
              <a:rPr lang="he-IL" altLang="he-IL" sz="1000" smtClean="0">
                <a:latin typeface="Arial" panose="020B0604020202020204" pitchFamily="34" charset="0"/>
              </a:rPr>
              <a:pPr>
                <a:spcBef>
                  <a:spcPct val="50000"/>
                </a:spcBef>
                <a:buClrTx/>
                <a:buSzTx/>
                <a:buFontTx/>
                <a:buNone/>
              </a:pPr>
              <a:t>15</a:t>
            </a:fld>
            <a:endParaRPr lang="en-US" altLang="he-IL" sz="1000">
              <a:latin typeface="Arial" panose="020B0604020202020204" pitchFamily="34" charset="0"/>
            </a:endParaRPr>
          </a:p>
        </p:txBody>
      </p:sp>
      <p:sp>
        <p:nvSpPr>
          <p:cNvPr id="5" name="Rectangle 3">
            <a:extLst>
              <a:ext uri="{FF2B5EF4-FFF2-40B4-BE49-F238E27FC236}">
                <a16:creationId xmlns:a16="http://schemas.microsoft.com/office/drawing/2014/main" id="{371D0D5D-E65C-4AFB-811B-AF7537C48B2F}"/>
              </a:ext>
            </a:extLst>
          </p:cNvPr>
          <p:cNvSpPr txBox="1">
            <a:spLocks noChangeArrowheads="1"/>
          </p:cNvSpPr>
          <p:nvPr/>
        </p:nvSpPr>
        <p:spPr bwMode="auto">
          <a:xfrm>
            <a:off x="149225" y="260350"/>
            <a:ext cx="8137525" cy="72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eaLnBrk="1" fontAlgn="auto" hangingPunct="1">
              <a:spcBef>
                <a:spcPct val="0"/>
              </a:spcBef>
              <a:spcAft>
                <a:spcPts val="0"/>
              </a:spcAft>
              <a:buFont typeface="Wingdings 3" panose="05040102010807070707" pitchFamily="18" charset="2"/>
              <a:buNone/>
              <a:defRPr/>
            </a:pPr>
            <a:r>
              <a:rPr lang="he-IL" sz="3300" b="0" dirty="0">
                <a:solidFill>
                  <a:srgbClr val="C00000"/>
                </a:solidFill>
                <a:latin typeface="+mj-lt"/>
                <a:ea typeface="+mj-ea"/>
                <a:cs typeface="+mj-cs"/>
              </a:rPr>
              <a:t>אוריינות עברית</a:t>
            </a:r>
            <a:r>
              <a:rPr lang="en-US" sz="3300" b="0" dirty="0">
                <a:solidFill>
                  <a:srgbClr val="C00000"/>
                </a:solidFill>
                <a:latin typeface="+mj-lt"/>
                <a:ea typeface="+mj-ea"/>
                <a:cs typeface="+mj-cs"/>
              </a:rPr>
              <a:t> </a:t>
            </a:r>
            <a:r>
              <a:rPr lang="he-IL" sz="3300" b="0" dirty="0">
                <a:solidFill>
                  <a:srgbClr val="C00000"/>
                </a:solidFill>
                <a:latin typeface="+mj-lt"/>
                <a:ea typeface="+mj-ea"/>
                <a:cs typeface="+mj-cs"/>
              </a:rPr>
              <a:t>- 11351</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C6526EE-7140-4126-8AE9-C944BE45A4AF}"/>
              </a:ext>
            </a:extLst>
          </p:cNvPr>
          <p:cNvSpPr>
            <a:spLocks noGrp="1" noChangeArrowheads="1"/>
          </p:cNvSpPr>
          <p:nvPr>
            <p:ph idx="1"/>
          </p:nvPr>
        </p:nvSpPr>
        <p:spPr>
          <a:xfrm>
            <a:off x="0" y="2009775"/>
            <a:ext cx="9013825" cy="2616200"/>
          </a:xfrm>
        </p:spPr>
        <p:txBody>
          <a:bodyPr>
            <a:normAutofit/>
          </a:bodyPr>
          <a:lstStyle/>
          <a:p>
            <a:pPr marL="109728" indent="0" algn="ctr" rtl="1">
              <a:spcBef>
                <a:spcPct val="0"/>
              </a:spcBef>
              <a:buClr>
                <a:schemeClr val="accent1"/>
              </a:buClr>
              <a:buSzPct val="68000"/>
              <a:buNone/>
              <a:defRPr/>
            </a:pPr>
            <a:r>
              <a:rPr lang="he-IL" sz="3300" dirty="0">
                <a:solidFill>
                  <a:srgbClr val="C00000"/>
                </a:solidFill>
                <a:effectLst>
                  <a:outerShdw blurRad="31750" dist="25400" dir="5400000" algn="tl" rotWithShape="0">
                    <a:srgbClr val="000000">
                      <a:alpha val="25000"/>
                    </a:srgbClr>
                  </a:outerShdw>
                </a:effectLst>
                <a:latin typeface="+mj-lt"/>
                <a:ea typeface="+mj-ea"/>
                <a:cs typeface="+mj-cs"/>
              </a:rPr>
              <a:t>מיומנויות יסוד הנדסיות </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קורס של 2 שעות הרצאה. מזכה </a:t>
            </a:r>
            <a:r>
              <a:rPr lang="he-IL" sz="2200" b="1" dirty="0" err="1">
                <a:solidFill>
                  <a:schemeClr val="accent4">
                    <a:lumMod val="75000"/>
                  </a:schemeClr>
                </a:solidFill>
              </a:rPr>
              <a:t>בנ"ז</a:t>
            </a:r>
            <a:r>
              <a:rPr lang="he-IL" sz="2200" b="1" dirty="0">
                <a:solidFill>
                  <a:schemeClr val="accent4">
                    <a:lumMod val="75000"/>
                  </a:schemeClr>
                </a:solidFill>
              </a:rPr>
              <a:t> 1.</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חובה ללמוד קורס אחד במהלך שנה ראשונה. </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יש נישה של קורסים שמופיעה בבניית מערכת</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חובה לסיים עד סוף שנת א' את הקורס.</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סטודנטים הזכאים לפטור מקורס זה קיבלו הודעה.</a:t>
            </a:r>
          </a:p>
        </p:txBody>
      </p:sp>
      <p:sp>
        <p:nvSpPr>
          <p:cNvPr id="28675" name="Slide Number Placeholder 5">
            <a:extLst>
              <a:ext uri="{FF2B5EF4-FFF2-40B4-BE49-F238E27FC236}">
                <a16:creationId xmlns:a16="http://schemas.microsoft.com/office/drawing/2014/main" id="{8BE795EC-7B26-4CAF-91ED-6AA22A4B2A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77EC73C-32B6-421E-8F0E-61EF0D9DD3E0}" type="slidenum">
              <a:rPr lang="he-IL" altLang="he-IL" sz="1000" smtClean="0">
                <a:latin typeface="Arial" panose="020B0604020202020204" pitchFamily="34" charset="0"/>
              </a:rPr>
              <a:pPr>
                <a:spcBef>
                  <a:spcPct val="50000"/>
                </a:spcBef>
                <a:buClrTx/>
                <a:buSzTx/>
                <a:buFontTx/>
                <a:buNone/>
              </a:pPr>
              <a:t>16</a:t>
            </a:fld>
            <a:endParaRPr lang="en-US" altLang="he-IL" sz="1000">
              <a:latin typeface="Arial" panose="020B0604020202020204" pitchFamily="34" charset="0"/>
            </a:endParaRPr>
          </a:p>
        </p:txBody>
      </p:sp>
      <p:sp>
        <p:nvSpPr>
          <p:cNvPr id="5" name="Rectangle 3">
            <a:extLst>
              <a:ext uri="{FF2B5EF4-FFF2-40B4-BE49-F238E27FC236}">
                <a16:creationId xmlns:a16="http://schemas.microsoft.com/office/drawing/2014/main" id="{D74A5E4D-3885-4CA6-92AA-1C92B521E762}"/>
              </a:ext>
            </a:extLst>
          </p:cNvPr>
          <p:cNvSpPr txBox="1">
            <a:spLocks noChangeArrowheads="1"/>
          </p:cNvSpPr>
          <p:nvPr/>
        </p:nvSpPr>
        <p:spPr bwMode="auto">
          <a:xfrm>
            <a:off x="395288" y="260350"/>
            <a:ext cx="87487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eaLnBrk="1" fontAlgn="auto" hangingPunct="1">
              <a:spcBef>
                <a:spcPct val="0"/>
              </a:spcBef>
              <a:spcAft>
                <a:spcPts val="0"/>
              </a:spcAft>
              <a:buFont typeface="Wingdings 3" panose="05040102010807070707" pitchFamily="18" charset="2"/>
              <a:buNone/>
              <a:defRPr/>
            </a:pPr>
            <a:r>
              <a:rPr lang="he-IL" sz="3300" b="0" dirty="0">
                <a:solidFill>
                  <a:srgbClr val="C00000"/>
                </a:solidFill>
                <a:effectLst>
                  <a:outerShdw blurRad="31750" dist="25400" dir="5400000" algn="tl" rotWithShape="0">
                    <a:srgbClr val="000000">
                      <a:alpha val="25000"/>
                    </a:srgbClr>
                  </a:outerShdw>
                </a:effectLst>
                <a:latin typeface="+mj-lt"/>
                <a:ea typeface="+mj-ea"/>
                <a:cs typeface="+mj-cs"/>
              </a:rPr>
              <a:t>קורסים כללים</a:t>
            </a:r>
          </a:p>
          <a:p>
            <a:pPr marL="621792" lvl="1" eaLnBrk="1" fontAlgn="auto" hangingPunct="1">
              <a:spcBef>
                <a:spcPts val="324"/>
              </a:spcBef>
              <a:spcAft>
                <a:spcPts val="0"/>
              </a:spcAft>
              <a:buFont typeface="Verdana"/>
              <a:buChar char="◦"/>
              <a:defRPr/>
            </a:pPr>
            <a:r>
              <a:rPr lang="he-IL" sz="2200" dirty="0">
                <a:solidFill>
                  <a:schemeClr val="accent4">
                    <a:lumMod val="75000"/>
                  </a:schemeClr>
                </a:solidFill>
              </a:rPr>
              <a:t>חובה ללמוד שלושה קורסים במהלך התואר סה"כ 6 נ"ז</a:t>
            </a:r>
          </a:p>
          <a:p>
            <a:pPr marL="621792" lvl="1" eaLnBrk="1" fontAlgn="auto" hangingPunct="1">
              <a:spcBef>
                <a:spcPts val="324"/>
              </a:spcBef>
              <a:spcAft>
                <a:spcPts val="0"/>
              </a:spcAft>
              <a:buFont typeface="Verdana"/>
              <a:buChar char="◦"/>
              <a:defRPr/>
            </a:pPr>
            <a:r>
              <a:rPr lang="he-IL" sz="2200" dirty="0">
                <a:solidFill>
                  <a:schemeClr val="accent4">
                    <a:lumMod val="75000"/>
                  </a:schemeClr>
                </a:solidFill>
              </a:rPr>
              <a:t>הנדסאים מדופלמים הזכאים לכך קיבלו פטור.</a:t>
            </a:r>
          </a:p>
        </p:txBody>
      </p:sp>
      <p:sp>
        <p:nvSpPr>
          <p:cNvPr id="7" name="Rectangle 3">
            <a:extLst>
              <a:ext uri="{FF2B5EF4-FFF2-40B4-BE49-F238E27FC236}">
                <a16:creationId xmlns:a16="http://schemas.microsoft.com/office/drawing/2014/main" id="{B0F5C76A-1D4B-458C-965D-EAA5E433EDDC}"/>
              </a:ext>
            </a:extLst>
          </p:cNvPr>
          <p:cNvSpPr txBox="1">
            <a:spLocks noChangeArrowheads="1"/>
          </p:cNvSpPr>
          <p:nvPr/>
        </p:nvSpPr>
        <p:spPr bwMode="auto">
          <a:xfrm>
            <a:off x="-182563" y="4625975"/>
            <a:ext cx="9013826"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defTabSz="685800" eaLnBrk="1" fontAlgn="auto" hangingPunct="1">
              <a:lnSpc>
                <a:spcPct val="110000"/>
              </a:lnSpc>
              <a:spcBef>
                <a:spcPct val="0"/>
              </a:spcBef>
              <a:spcAft>
                <a:spcPts val="0"/>
              </a:spcAft>
              <a:buNone/>
              <a:defRPr/>
            </a:pPr>
            <a:r>
              <a:rPr lang="he-IL" sz="3600" b="0" dirty="0">
                <a:solidFill>
                  <a:srgbClr val="C00000"/>
                </a:solidFill>
                <a:effectLst>
                  <a:outerShdw blurRad="31750" dist="25400" dir="5400000" algn="tl" rotWithShape="0">
                    <a:srgbClr val="000000">
                      <a:alpha val="25000"/>
                    </a:srgbClr>
                  </a:outerShdw>
                </a:effectLst>
                <a:latin typeface="+mj-lt"/>
                <a:ea typeface="+mj-ea"/>
                <a:cs typeface="+mj-cs"/>
              </a:rPr>
              <a:t>ספורט</a:t>
            </a:r>
          </a:p>
          <a:p>
            <a:pPr marL="621792" lvl="1" eaLnBrk="1" fontAlgn="auto" hangingPunct="1">
              <a:spcBef>
                <a:spcPts val="324"/>
              </a:spcBef>
              <a:spcAft>
                <a:spcPts val="0"/>
              </a:spcAft>
              <a:buFont typeface="Verdana"/>
              <a:buChar char="◦"/>
              <a:defRPr/>
            </a:pPr>
            <a:r>
              <a:rPr lang="he-IL" sz="2400" dirty="0">
                <a:solidFill>
                  <a:schemeClr val="accent4">
                    <a:lumMod val="75000"/>
                  </a:schemeClr>
                </a:solidFill>
              </a:rPr>
              <a:t>מזכה </a:t>
            </a:r>
            <a:r>
              <a:rPr lang="he-IL" sz="2400" dirty="0" err="1">
                <a:solidFill>
                  <a:schemeClr val="accent4">
                    <a:lumMod val="75000"/>
                  </a:schemeClr>
                </a:solidFill>
              </a:rPr>
              <a:t>בנ"ז</a:t>
            </a:r>
            <a:r>
              <a:rPr lang="he-IL" sz="2400" dirty="0">
                <a:solidFill>
                  <a:schemeClr val="accent4">
                    <a:lumMod val="75000"/>
                  </a:schemeClr>
                </a:solidFill>
              </a:rPr>
              <a:t> 1.</a:t>
            </a:r>
          </a:p>
          <a:p>
            <a:pPr marL="621792" lvl="1" eaLnBrk="1" fontAlgn="auto" hangingPunct="1">
              <a:spcBef>
                <a:spcPts val="324"/>
              </a:spcBef>
              <a:spcAft>
                <a:spcPts val="0"/>
              </a:spcAft>
              <a:buFont typeface="Verdana"/>
              <a:buChar char="◦"/>
              <a:defRPr/>
            </a:pPr>
            <a:r>
              <a:rPr lang="he-IL" sz="2400" dirty="0">
                <a:solidFill>
                  <a:schemeClr val="accent4">
                    <a:lumMod val="75000"/>
                  </a:schemeClr>
                </a:solidFill>
              </a:rPr>
              <a:t>חובה ללמוד קורס אחד במהלך התואר.</a:t>
            </a:r>
          </a:p>
          <a:p>
            <a:pPr marL="621792" lvl="1" eaLnBrk="1" fontAlgn="auto" hangingPunct="1">
              <a:spcBef>
                <a:spcPts val="324"/>
              </a:spcBef>
              <a:spcAft>
                <a:spcPts val="0"/>
              </a:spcAft>
              <a:buFont typeface="Verdana"/>
              <a:buChar char="◦"/>
              <a:defRPr/>
            </a:pPr>
            <a:r>
              <a:rPr lang="he-IL" sz="2400" dirty="0">
                <a:solidFill>
                  <a:schemeClr val="accent4">
                    <a:lumMod val="75000"/>
                  </a:schemeClr>
                </a:solidFill>
              </a:rPr>
              <a:t>סטודנטים הזכאים לפטור מקורס זה קיבלו הודעה.</a:t>
            </a:r>
          </a:p>
          <a:p>
            <a:pPr marL="621792" lvl="1" eaLnBrk="1" fontAlgn="auto" hangingPunct="1">
              <a:spcBef>
                <a:spcPts val="324"/>
              </a:spcBef>
              <a:spcAft>
                <a:spcPts val="0"/>
              </a:spcAft>
              <a:buFont typeface="Verdana"/>
              <a:buChar char="◦"/>
              <a:defRPr/>
            </a:pPr>
            <a:endParaRPr lang="he-IL" sz="2000" dirty="0">
              <a:solidFill>
                <a:schemeClr val="folHlink"/>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5B0121F-E165-4D86-92FB-9785FB34B36E}"/>
              </a:ext>
            </a:extLst>
          </p:cNvPr>
          <p:cNvSpPr>
            <a:spLocks noGrp="1" noChangeArrowheads="1"/>
          </p:cNvSpPr>
          <p:nvPr>
            <p:ph type="title"/>
          </p:nvPr>
        </p:nvSpPr>
        <p:spPr>
          <a:xfrm>
            <a:off x="628650" y="365127"/>
            <a:ext cx="7886700" cy="759618"/>
          </a:xfrm>
        </p:spPr>
        <p:txBody>
          <a:bodyPr/>
          <a:lstStyle/>
          <a:p>
            <a:pPr algn="ctr" eaLnBrk="1" fontAlgn="auto" hangingPunct="1">
              <a:spcAft>
                <a:spcPts val="0"/>
              </a:spcAft>
              <a:defRPr/>
            </a:pPr>
            <a:r>
              <a:rPr lang="he-IL" sz="4200" u="sng" dirty="0">
                <a:solidFill>
                  <a:srgbClr val="C00000"/>
                </a:solidFill>
              </a:rPr>
              <a:t>קבלת פטור</a:t>
            </a:r>
            <a:endParaRPr lang="en-US" sz="4200" u="sng" dirty="0">
              <a:solidFill>
                <a:srgbClr val="C00000"/>
              </a:solidFill>
            </a:endParaRPr>
          </a:p>
        </p:txBody>
      </p:sp>
      <p:sp>
        <p:nvSpPr>
          <p:cNvPr id="22531" name="Rectangle 3">
            <a:extLst>
              <a:ext uri="{FF2B5EF4-FFF2-40B4-BE49-F238E27FC236}">
                <a16:creationId xmlns:a16="http://schemas.microsoft.com/office/drawing/2014/main" id="{4552A402-4069-4554-89EE-D552A8FB1B10}"/>
              </a:ext>
            </a:extLst>
          </p:cNvPr>
          <p:cNvSpPr>
            <a:spLocks noGrp="1" noChangeArrowheads="1"/>
          </p:cNvSpPr>
          <p:nvPr>
            <p:ph idx="1"/>
          </p:nvPr>
        </p:nvSpPr>
        <p:spPr>
          <a:xfrm>
            <a:off x="303213" y="1268413"/>
            <a:ext cx="8229600" cy="5140325"/>
          </a:xfrm>
        </p:spPr>
        <p:txBody>
          <a:bodyPr>
            <a:normAutofit/>
          </a:bodyPr>
          <a:lstStyle/>
          <a:p>
            <a:pPr marL="365760" indent="-256032" algn="r" rtl="1" eaLnBrk="1" fontAlgn="auto" hangingPunct="1">
              <a:spcBef>
                <a:spcPts val="1200"/>
              </a:spcBef>
              <a:spcAft>
                <a:spcPts val="0"/>
              </a:spcAft>
              <a:buFont typeface="Wingdings" pitchFamily="2" charset="2"/>
              <a:buNone/>
              <a:defRPr/>
            </a:pPr>
            <a:r>
              <a:rPr lang="he-IL" b="1" dirty="0">
                <a:solidFill>
                  <a:srgbClr val="0070C0"/>
                </a:solidFill>
              </a:rPr>
              <a:t>	לשם קבלת פטור במקצוע כלשהו צריך לעשות את הפעולות הבאות:</a:t>
            </a:r>
          </a:p>
          <a:p>
            <a:pPr marL="621792" lvl="1" algn="r" rtl="1" eaLnBrk="1" fontAlgn="auto" hangingPunct="1">
              <a:spcBef>
                <a:spcPts val="1200"/>
              </a:spcBef>
              <a:spcAft>
                <a:spcPts val="0"/>
              </a:spcAft>
              <a:buFont typeface="Verdana"/>
              <a:buChar char="◦"/>
              <a:defRPr/>
            </a:pPr>
            <a:r>
              <a:rPr lang="he-IL" sz="2200" b="1" dirty="0">
                <a:solidFill>
                  <a:schemeClr val="accent4">
                    <a:lumMod val="75000"/>
                  </a:schemeClr>
                </a:solidFill>
              </a:rPr>
              <a:t>למלא טופס בקשת פטור (ניתן להוריד מאתר המכללה - לשירותכם -  מאגר טפסים)</a:t>
            </a:r>
          </a:p>
          <a:p>
            <a:pPr marL="393192" lvl="1" indent="0" algn="r" rtl="1" eaLnBrk="1" fontAlgn="auto" hangingPunct="1">
              <a:spcBef>
                <a:spcPts val="1200"/>
              </a:spcBef>
              <a:spcAft>
                <a:spcPts val="0"/>
              </a:spcAft>
              <a:buFont typeface="Verdana"/>
              <a:buNone/>
              <a:defRPr/>
            </a:pPr>
            <a:r>
              <a:rPr lang="he-IL" sz="2400" b="1" u="sng" dirty="0">
                <a:solidFill>
                  <a:srgbClr val="DA7608"/>
                </a:solidFill>
              </a:rPr>
              <a:t>עבור כל בקשה לפטור ימולא טופס בקשה נפרד </a:t>
            </a:r>
          </a:p>
          <a:p>
            <a:pPr marL="621792" lvl="1" algn="r" rtl="1" eaLnBrk="1" fontAlgn="auto" hangingPunct="1">
              <a:spcBef>
                <a:spcPts val="1200"/>
              </a:spcBef>
              <a:spcAft>
                <a:spcPts val="0"/>
              </a:spcAft>
              <a:buFont typeface="Verdana"/>
              <a:buChar char="◦"/>
              <a:defRPr/>
            </a:pPr>
            <a:r>
              <a:rPr lang="he-IL" sz="2200" b="1" dirty="0">
                <a:solidFill>
                  <a:schemeClr val="accent4">
                    <a:lumMod val="75000"/>
                  </a:schemeClr>
                </a:solidFill>
              </a:rPr>
              <a:t>לצרף את האישורים הנדרשים (גיליון ציונים חתום ע"י המוסד המוכר + סילבוס מלא של הקורס)</a:t>
            </a:r>
          </a:p>
          <a:p>
            <a:pPr marL="621792" lvl="1" algn="r" rtl="1" eaLnBrk="1" fontAlgn="auto" hangingPunct="1">
              <a:spcBef>
                <a:spcPts val="1200"/>
              </a:spcBef>
              <a:spcAft>
                <a:spcPts val="0"/>
              </a:spcAft>
              <a:buFont typeface="Verdana"/>
              <a:buChar char="◦"/>
              <a:defRPr/>
            </a:pPr>
            <a:r>
              <a:rPr lang="he-IL" sz="2200" b="1" dirty="0">
                <a:solidFill>
                  <a:schemeClr val="accent4">
                    <a:lumMod val="75000"/>
                  </a:schemeClr>
                </a:solidFill>
              </a:rPr>
              <a:t>להגיש את הטופס לעמליה, מזכירת המחלקה דרך הדוא"ל בלבד </a:t>
            </a:r>
          </a:p>
          <a:p>
            <a:pPr marL="621792" lvl="1" algn="r" rtl="1" eaLnBrk="1" fontAlgn="auto" hangingPunct="1">
              <a:spcBef>
                <a:spcPts val="1200"/>
              </a:spcBef>
              <a:spcAft>
                <a:spcPts val="0"/>
              </a:spcAft>
              <a:buFont typeface="Verdana"/>
              <a:buChar char="◦"/>
              <a:defRPr/>
            </a:pPr>
            <a:r>
              <a:rPr lang="he-IL" sz="2200" b="1" u="sng" dirty="0">
                <a:solidFill>
                  <a:schemeClr val="accent4">
                    <a:lumMod val="75000"/>
                  </a:schemeClr>
                </a:solidFill>
              </a:rPr>
              <a:t>קבלת תשובה תוך שבועיים לפחות </a:t>
            </a:r>
          </a:p>
          <a:p>
            <a:pPr marL="621792" lvl="1" algn="r" rtl="1" eaLnBrk="1" fontAlgn="auto" hangingPunct="1">
              <a:spcBef>
                <a:spcPts val="1200"/>
              </a:spcBef>
              <a:spcAft>
                <a:spcPts val="0"/>
              </a:spcAft>
              <a:buFont typeface="Verdana"/>
              <a:buChar char="◦"/>
              <a:defRPr/>
            </a:pPr>
            <a:r>
              <a:rPr lang="he-IL" sz="2200" b="1" u="sng" dirty="0">
                <a:solidFill>
                  <a:schemeClr val="accent4">
                    <a:lumMod val="75000"/>
                  </a:schemeClr>
                </a:solidFill>
              </a:rPr>
              <a:t>הודעה על החלטת הבקשה תשלח לתחנת מידע סטודנט</a:t>
            </a:r>
            <a:endParaRPr lang="he-IL" sz="2400" b="1" u="sng" dirty="0">
              <a:solidFill>
                <a:schemeClr val="folHlink"/>
              </a:solidFill>
            </a:endParaRPr>
          </a:p>
          <a:p>
            <a:pPr marL="393192" lvl="1" indent="0" algn="r" rtl="1" eaLnBrk="1" fontAlgn="auto" hangingPunct="1">
              <a:spcBef>
                <a:spcPts val="1200"/>
              </a:spcBef>
              <a:spcAft>
                <a:spcPts val="0"/>
              </a:spcAft>
              <a:buFont typeface="Verdana" panose="020B0604030504040204" pitchFamily="34" charset="0"/>
              <a:buNone/>
              <a:defRPr/>
            </a:pPr>
            <a:r>
              <a:rPr lang="he-IL" sz="2400" b="1" u="sng" dirty="0">
                <a:solidFill>
                  <a:srgbClr val="C00000"/>
                </a:solidFill>
              </a:rPr>
              <a:t>הגשת פטורים עד תום השבוע השני בסמסטר </a:t>
            </a:r>
          </a:p>
          <a:p>
            <a:pPr marL="393192" lvl="1" indent="0" algn="r" rtl="1" eaLnBrk="1" fontAlgn="auto" hangingPunct="1">
              <a:spcBef>
                <a:spcPts val="1200"/>
              </a:spcBef>
              <a:spcAft>
                <a:spcPts val="0"/>
              </a:spcAft>
              <a:buFont typeface="Verdana" panose="020B0604030504040204" pitchFamily="34" charset="0"/>
              <a:buNone/>
              <a:defRPr/>
            </a:pPr>
            <a:r>
              <a:rPr lang="he-IL" sz="2400" b="1" u="sng" dirty="0">
                <a:solidFill>
                  <a:srgbClr val="FF0000"/>
                </a:solidFill>
              </a:rPr>
              <a:t>* בוגרי מסלול הנדסאים – הבקשות מטופלות </a:t>
            </a:r>
            <a:r>
              <a:rPr lang="he-IL" sz="2400" b="1" u="sng">
                <a:solidFill>
                  <a:srgbClr val="FF0000"/>
                </a:solidFill>
              </a:rPr>
              <a:t>ע"י המחלקה </a:t>
            </a:r>
            <a:endParaRPr lang="he-IL" sz="2400" b="1" u="sng" dirty="0">
              <a:solidFill>
                <a:srgbClr val="FF0000"/>
              </a:solidFill>
            </a:endParaRPr>
          </a:p>
        </p:txBody>
      </p:sp>
      <p:sp>
        <p:nvSpPr>
          <p:cNvPr id="30723" name="Slide Number Placeholder 5">
            <a:extLst>
              <a:ext uri="{FF2B5EF4-FFF2-40B4-BE49-F238E27FC236}">
                <a16:creationId xmlns:a16="http://schemas.microsoft.com/office/drawing/2014/main" id="{CA952799-9B5D-4669-B702-E244C615A7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57951A25-5C1B-4D52-A72E-61A9CB6F0FD9}" type="slidenum">
              <a:rPr lang="he-IL" altLang="he-IL" sz="1000" smtClean="0">
                <a:latin typeface="Arial" panose="020B0604020202020204" pitchFamily="34" charset="0"/>
              </a:rPr>
              <a:pPr>
                <a:spcBef>
                  <a:spcPct val="50000"/>
                </a:spcBef>
                <a:buClrTx/>
                <a:buSzTx/>
                <a:buFontTx/>
                <a:buNone/>
              </a:pPr>
              <a:t>17</a:t>
            </a:fld>
            <a:endParaRPr lang="en-US" altLang="he-IL" sz="100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B62CCA6-A02D-4F11-989F-2A5D4D6EAB70}"/>
              </a:ext>
            </a:extLst>
          </p:cNvPr>
          <p:cNvSpPr>
            <a:spLocks noGrp="1" noChangeArrowheads="1"/>
          </p:cNvSpPr>
          <p:nvPr>
            <p:ph type="title"/>
          </p:nvPr>
        </p:nvSpPr>
        <p:spPr>
          <a:xfrm>
            <a:off x="417513" y="188640"/>
            <a:ext cx="8229600" cy="778098"/>
          </a:xfrm>
        </p:spPr>
        <p:txBody>
          <a:bodyPr/>
          <a:lstStyle/>
          <a:p>
            <a:pPr algn="ctr" eaLnBrk="1" fontAlgn="auto" hangingPunct="1">
              <a:spcAft>
                <a:spcPts val="0"/>
              </a:spcAft>
              <a:defRPr/>
            </a:pPr>
            <a:r>
              <a:rPr lang="he-IL" sz="4200" u="sng" dirty="0">
                <a:solidFill>
                  <a:srgbClr val="C00000"/>
                </a:solidFill>
              </a:rPr>
              <a:t>מילואים</a:t>
            </a:r>
            <a:endParaRPr lang="en-US" sz="4200" u="sng" dirty="0">
              <a:solidFill>
                <a:srgbClr val="C00000"/>
              </a:solidFill>
            </a:endParaRPr>
          </a:p>
        </p:txBody>
      </p:sp>
      <p:sp>
        <p:nvSpPr>
          <p:cNvPr id="32770" name="Rectangle 3">
            <a:extLst>
              <a:ext uri="{FF2B5EF4-FFF2-40B4-BE49-F238E27FC236}">
                <a16:creationId xmlns:a16="http://schemas.microsoft.com/office/drawing/2014/main" id="{AD736435-23D9-4678-B7F9-A0EE3CC3966A}"/>
              </a:ext>
            </a:extLst>
          </p:cNvPr>
          <p:cNvSpPr>
            <a:spLocks noGrp="1" noChangeArrowheads="1"/>
          </p:cNvSpPr>
          <p:nvPr>
            <p:ph idx="1"/>
          </p:nvPr>
        </p:nvSpPr>
        <p:spPr>
          <a:xfrm>
            <a:off x="869950" y="966788"/>
            <a:ext cx="7777163" cy="5256212"/>
          </a:xfrm>
        </p:spPr>
        <p:txBody>
          <a:bodyPr>
            <a:normAutofit fontScale="92500" lnSpcReduction="10000"/>
          </a:bodyPr>
          <a:lstStyle/>
          <a:p>
            <a:pPr algn="r" rtl="1" eaLnBrk="1" hangingPunct="1">
              <a:buFont typeface="Wingdings" pitchFamily="2" charset="2"/>
              <a:buNone/>
              <a:defRPr/>
            </a:pPr>
            <a:r>
              <a:rPr lang="he-IL" altLang="he-IL" sz="2000" b="1" dirty="0">
                <a:solidFill>
                  <a:schemeClr val="folHlink"/>
                </a:solidFill>
              </a:rPr>
              <a:t>	</a:t>
            </a:r>
            <a:r>
              <a:rPr lang="he-IL" altLang="he-IL" sz="2000" b="1" dirty="0">
                <a:solidFill>
                  <a:srgbClr val="C00000"/>
                </a:solidFill>
              </a:rPr>
              <a:t>כאשר מקבלים צו מילואים יש לבצע את הפעולות הבאות:</a:t>
            </a:r>
          </a:p>
          <a:p>
            <a:pPr lvl="1" algn="r" rtl="1" eaLnBrk="1" hangingPunct="1">
              <a:defRPr/>
            </a:pPr>
            <a:r>
              <a:rPr lang="he-IL" altLang="he-IL" sz="2000" dirty="0">
                <a:solidFill>
                  <a:schemeClr val="accent4">
                    <a:lumMod val="75000"/>
                  </a:schemeClr>
                </a:solidFill>
              </a:rPr>
              <a:t>להגיש צילום </a:t>
            </a:r>
            <a:r>
              <a:rPr lang="he-IL" altLang="he-IL" sz="2000" u="sng" dirty="0">
                <a:solidFill>
                  <a:schemeClr val="accent4">
                    <a:lumMod val="75000"/>
                  </a:schemeClr>
                </a:solidFill>
              </a:rPr>
              <a:t>ברור</a:t>
            </a:r>
            <a:r>
              <a:rPr lang="he-IL" altLang="he-IL" sz="2000" dirty="0">
                <a:solidFill>
                  <a:schemeClr val="accent4">
                    <a:lumMod val="75000"/>
                  </a:schemeClr>
                </a:solidFill>
              </a:rPr>
              <a:t> של הצו למזכירות המחלקה.</a:t>
            </a:r>
          </a:p>
          <a:p>
            <a:pPr lvl="1" algn="r" rtl="1" eaLnBrk="1" hangingPunct="1">
              <a:defRPr/>
            </a:pPr>
            <a:r>
              <a:rPr lang="he-IL" altLang="he-IL" sz="2000" dirty="0">
                <a:solidFill>
                  <a:schemeClr val="accent4">
                    <a:lumMod val="75000"/>
                  </a:schemeClr>
                </a:solidFill>
              </a:rPr>
              <a:t>בתום המילואים יש להעביר במייל את אישור ימי המילואים למזכירות המחלקה ולמרצים אשר נעדרתם מהרצאה/מעבדה עם חובת נוכחות.</a:t>
            </a:r>
          </a:p>
          <a:p>
            <a:pPr lvl="1" algn="r" rtl="1" eaLnBrk="1" hangingPunct="1">
              <a:defRPr/>
            </a:pPr>
            <a:r>
              <a:rPr lang="he-IL" altLang="he-IL" sz="2000" b="1" u="sng" dirty="0">
                <a:solidFill>
                  <a:schemeClr val="accent4">
                    <a:lumMod val="75000"/>
                  </a:schemeClr>
                </a:solidFill>
              </a:rPr>
              <a:t>יש לשמור עותק של אישור ימי המילואים עד סוף הסמסטר לאחר קבלת הציונים הסופיים בכל המקצועות.</a:t>
            </a:r>
            <a:r>
              <a:rPr lang="he-IL" altLang="he-IL" sz="2000" b="1" dirty="0">
                <a:solidFill>
                  <a:schemeClr val="accent4">
                    <a:lumMod val="75000"/>
                  </a:schemeClr>
                </a:solidFill>
              </a:rPr>
              <a:t> </a:t>
            </a:r>
          </a:p>
          <a:p>
            <a:pPr lvl="1" algn="r" rtl="1" eaLnBrk="1" hangingPunct="1">
              <a:defRPr/>
            </a:pPr>
            <a:r>
              <a:rPr lang="he-IL" altLang="he-IL" sz="2000" dirty="0">
                <a:solidFill>
                  <a:schemeClr val="accent4">
                    <a:lumMod val="75000"/>
                  </a:schemeClr>
                </a:solidFill>
              </a:rPr>
              <a:t>אם מועד הרישום לקורסים חל במהלך שירות מילואים או טירונות (עתודאים) יש להגיע לעוזרת ראש המחלקה (גב' ליאת שמואלי) עם הצו כדי שתקדים את מועד הרישום </a:t>
            </a:r>
            <a:r>
              <a:rPr lang="he-IL" altLang="he-IL" sz="2000" b="1" u="sng" dirty="0">
                <a:solidFill>
                  <a:schemeClr val="accent4">
                    <a:lumMod val="75000"/>
                  </a:schemeClr>
                </a:solidFill>
              </a:rPr>
              <a:t>לפני</a:t>
            </a:r>
            <a:r>
              <a:rPr lang="he-IL" altLang="he-IL" sz="2000" dirty="0">
                <a:solidFill>
                  <a:schemeClr val="accent4">
                    <a:lumMod val="75000"/>
                  </a:schemeClr>
                </a:solidFill>
              </a:rPr>
              <a:t> היציאה למילואים.</a:t>
            </a:r>
          </a:p>
          <a:p>
            <a:pPr lvl="1" algn="r" rtl="1" eaLnBrk="1" hangingPunct="1">
              <a:defRPr/>
            </a:pPr>
            <a:r>
              <a:rPr lang="he-IL" altLang="he-IL" sz="2000" dirty="0">
                <a:solidFill>
                  <a:schemeClr val="accent4">
                    <a:lumMod val="75000"/>
                  </a:schemeClr>
                </a:solidFill>
              </a:rPr>
              <a:t>מפורסם באתר המכללה "אמנת מילואים" מומלץ לקרוא על מנת לדעת את הזכויות שלכם.</a:t>
            </a:r>
          </a:p>
          <a:p>
            <a:pPr marL="392113" lvl="1" indent="0" algn="ctr" rtl="1" eaLnBrk="1" hangingPunct="1">
              <a:buFont typeface="Verdana" panose="020B0604030504040204" pitchFamily="34" charset="0"/>
              <a:buNone/>
              <a:defRPr/>
            </a:pPr>
            <a:r>
              <a:rPr lang="he-IL" altLang="he-IL" sz="2400" b="1" u="sng" dirty="0">
                <a:solidFill>
                  <a:srgbClr val="C00000"/>
                </a:solidFill>
              </a:rPr>
              <a:t>קבלת נ"ז בגין שרות מילואים</a:t>
            </a:r>
          </a:p>
          <a:p>
            <a:pPr lvl="1" algn="r" rtl="1">
              <a:defRPr/>
            </a:pPr>
            <a:r>
              <a:rPr lang="he-IL" b="1" dirty="0"/>
              <a:t>חוק עידוד מעורבות סטודנטים/</a:t>
            </a:r>
            <a:r>
              <a:rPr lang="he-IL" b="1" dirty="0" err="1"/>
              <a:t>ות</a:t>
            </a:r>
            <a:r>
              <a:rPr lang="he-IL" b="1" dirty="0"/>
              <a:t> בפעילות חברתית וקהילתית התשע"ח 2018</a:t>
            </a:r>
            <a:r>
              <a:rPr lang="he-IL" dirty="0"/>
              <a:t> - בהתאם לחוק זה הוחלט לאפשר לסטודנטים/</a:t>
            </a:r>
            <a:r>
              <a:rPr lang="he-IL" dirty="0" err="1"/>
              <a:t>ות</a:t>
            </a:r>
            <a:r>
              <a:rPr lang="he-IL" dirty="0"/>
              <a:t> להמיר 2 נ"ז בגין פעילות חברתית ו/או שירות מילואים במקום  קורס בחירה מחלקתי. (יש לבדוק זכאות באתר המכללה, נהלי דקנאט ב"נוהל מעורבות סטודנטים בפעילות חברתית וקהילתית"). באחריות הסטודנט/ית לוודא, לפני תחילת הפעילות, כי לא השלים עדיין את מכסת קורסי הבחירה המחלקתיים</a:t>
            </a:r>
            <a:r>
              <a:rPr lang="he-IL" b="1" dirty="0"/>
              <a:t>. </a:t>
            </a:r>
            <a:endParaRPr lang="en-US" dirty="0"/>
          </a:p>
          <a:p>
            <a:pPr marL="342900" lvl="1" indent="0" algn="r" rtl="1" eaLnBrk="1" hangingPunct="1">
              <a:buNone/>
              <a:defRPr/>
            </a:pPr>
            <a:endParaRPr lang="he-IL" altLang="he-IL" sz="2000" dirty="0">
              <a:solidFill>
                <a:schemeClr val="accent4">
                  <a:lumMod val="75000"/>
                </a:schemeClr>
              </a:solidFill>
            </a:endParaRPr>
          </a:p>
          <a:p>
            <a:pPr lvl="1" algn="r" rtl="1" eaLnBrk="1" hangingPunct="1">
              <a:defRPr/>
            </a:pPr>
            <a:r>
              <a:rPr lang="he-IL" altLang="he-IL" b="1" dirty="0"/>
              <a:t>קיים טופס במאגר טפסים לסטודנט באתר המכללה "טופס דיווח על שירות מילואים לשם קבלת נקודות זיכוי"  אנא קראו בעיון.</a:t>
            </a:r>
          </a:p>
          <a:p>
            <a:pPr lvl="1" algn="r" rtl="1" eaLnBrk="1" hangingPunct="1">
              <a:defRPr/>
            </a:pPr>
            <a:endParaRPr lang="he-IL" altLang="he-IL" sz="2000" dirty="0">
              <a:solidFill>
                <a:schemeClr val="accent4">
                  <a:lumMod val="75000"/>
                </a:schemeClr>
              </a:solidFill>
            </a:endParaRPr>
          </a:p>
          <a:p>
            <a:pPr lvl="1" algn="r" rtl="1" eaLnBrk="1" hangingPunct="1">
              <a:defRPr/>
            </a:pPr>
            <a:endParaRPr lang="he-IL" altLang="he-IL" sz="2000" dirty="0">
              <a:solidFill>
                <a:schemeClr val="accent4">
                  <a:lumMod val="75000"/>
                </a:schemeClr>
              </a:solidFill>
            </a:endParaRPr>
          </a:p>
        </p:txBody>
      </p:sp>
      <p:sp>
        <p:nvSpPr>
          <p:cNvPr id="32771" name="Slide Number Placeholder 5">
            <a:extLst>
              <a:ext uri="{FF2B5EF4-FFF2-40B4-BE49-F238E27FC236}">
                <a16:creationId xmlns:a16="http://schemas.microsoft.com/office/drawing/2014/main" id="{3BBB3F38-983B-4ADF-8363-255396757F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DCEB4E9C-86FA-40D3-B6C9-B705729EC9CE}" type="slidenum">
              <a:rPr lang="he-IL" altLang="he-IL" sz="1000" smtClean="0">
                <a:latin typeface="Arial" panose="020B0604020202020204" pitchFamily="34" charset="0"/>
              </a:rPr>
              <a:pPr>
                <a:spcBef>
                  <a:spcPct val="50000"/>
                </a:spcBef>
                <a:buClrTx/>
                <a:buSzTx/>
                <a:buFontTx/>
                <a:buNone/>
              </a:pPr>
              <a:t>18</a:t>
            </a:fld>
            <a:endParaRPr lang="en-US" altLang="he-IL" sz="100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545B941-368E-4A14-9594-CB1CEB512D2C}"/>
              </a:ext>
            </a:extLst>
          </p:cNvPr>
          <p:cNvSpPr>
            <a:spLocks noGrp="1" noChangeArrowheads="1"/>
          </p:cNvSpPr>
          <p:nvPr>
            <p:ph type="title"/>
          </p:nvPr>
        </p:nvSpPr>
        <p:spPr>
          <a:xfrm>
            <a:off x="457200" y="274638"/>
            <a:ext cx="8075240" cy="850106"/>
          </a:xfrm>
        </p:spPr>
        <p:txBody>
          <a:bodyPr/>
          <a:lstStyle/>
          <a:p>
            <a:pPr algn="ctr" eaLnBrk="1" fontAlgn="auto" hangingPunct="1">
              <a:spcAft>
                <a:spcPts val="0"/>
              </a:spcAft>
              <a:defRPr/>
            </a:pPr>
            <a:r>
              <a:rPr lang="he-IL" sz="4200" u="sng" dirty="0">
                <a:solidFill>
                  <a:srgbClr val="C00000"/>
                </a:solidFill>
              </a:rPr>
              <a:t>הערות ועצות </a:t>
            </a:r>
            <a:endParaRPr lang="en-US" sz="4200" u="sng" dirty="0">
              <a:solidFill>
                <a:srgbClr val="C00000"/>
              </a:solidFill>
            </a:endParaRPr>
          </a:p>
        </p:txBody>
      </p:sp>
      <p:sp>
        <p:nvSpPr>
          <p:cNvPr id="33794" name="Rectangle 3">
            <a:extLst>
              <a:ext uri="{FF2B5EF4-FFF2-40B4-BE49-F238E27FC236}">
                <a16:creationId xmlns:a16="http://schemas.microsoft.com/office/drawing/2014/main" id="{6DAEAE27-9A32-4F9C-9B1D-87473929E0F9}"/>
              </a:ext>
            </a:extLst>
          </p:cNvPr>
          <p:cNvSpPr>
            <a:spLocks noGrp="1" noChangeArrowheads="1"/>
          </p:cNvSpPr>
          <p:nvPr>
            <p:ph idx="1"/>
          </p:nvPr>
        </p:nvSpPr>
        <p:spPr>
          <a:xfrm>
            <a:off x="900113" y="1357313"/>
            <a:ext cx="7343775" cy="4664075"/>
          </a:xfrm>
        </p:spPr>
        <p:txBody>
          <a:bodyPr/>
          <a:lstStyle/>
          <a:p>
            <a:pPr algn="r" rtl="1" eaLnBrk="1" hangingPunct="1">
              <a:defRPr/>
            </a:pPr>
            <a:r>
              <a:rPr lang="he-IL" altLang="he-IL" sz="2400" b="1" u="sng" dirty="0">
                <a:solidFill>
                  <a:srgbClr val="C00000"/>
                </a:solidFill>
              </a:rPr>
              <a:t>עבודה נכונה</a:t>
            </a:r>
            <a:r>
              <a:rPr lang="he-IL" altLang="he-IL" sz="2400" b="1" dirty="0">
                <a:solidFill>
                  <a:srgbClr val="C00000"/>
                </a:solidFill>
              </a:rPr>
              <a:t>  </a:t>
            </a:r>
          </a:p>
          <a:p>
            <a:pPr algn="r" rtl="1" eaLnBrk="1" hangingPunct="1">
              <a:buFont typeface="Wingdings" pitchFamily="2" charset="2"/>
              <a:buNone/>
              <a:defRPr/>
            </a:pPr>
            <a:r>
              <a:rPr lang="he-IL" altLang="he-IL" sz="2400" dirty="0">
                <a:solidFill>
                  <a:schemeClr val="folHlink"/>
                </a:solidFill>
              </a:rPr>
              <a:t>	</a:t>
            </a:r>
            <a:r>
              <a:rPr lang="he-IL" altLang="he-IL" sz="2400" dirty="0">
                <a:solidFill>
                  <a:schemeClr val="accent4">
                    <a:lumMod val="75000"/>
                  </a:schemeClr>
                </a:solidFill>
              </a:rPr>
              <a:t>לחלק את הזמן לא לדחות מטלות.</a:t>
            </a:r>
          </a:p>
          <a:p>
            <a:pPr algn="r" rtl="1" eaLnBrk="1" hangingPunct="1">
              <a:defRPr/>
            </a:pPr>
            <a:r>
              <a:rPr lang="he-IL" altLang="he-IL" sz="2400" b="1" u="sng" dirty="0">
                <a:solidFill>
                  <a:srgbClr val="C00000"/>
                </a:solidFill>
              </a:rPr>
              <a:t>להיות מעודכן בנהלים</a:t>
            </a:r>
          </a:p>
          <a:p>
            <a:pPr algn="r" rtl="1" eaLnBrk="1" hangingPunct="1">
              <a:buFont typeface="Wingdings 3" panose="05040102010807070707" pitchFamily="18" charset="2"/>
              <a:buNone/>
              <a:defRPr/>
            </a:pPr>
            <a:r>
              <a:rPr lang="he-IL" altLang="he-IL" sz="2400" dirty="0">
                <a:solidFill>
                  <a:schemeClr val="folHlink"/>
                </a:solidFill>
              </a:rPr>
              <a:t>	</a:t>
            </a:r>
            <a:r>
              <a:rPr lang="he-IL" altLang="he-IL" sz="2400" dirty="0">
                <a:solidFill>
                  <a:schemeClr val="accent4">
                    <a:lumMod val="75000"/>
                  </a:schemeClr>
                </a:solidFill>
              </a:rPr>
              <a:t>כדאי להקדיש זמן ולעין בשנתון (מתפרסם באתר המכללה) כדי לדעת מהן הזכויות והחובות שלכם.</a:t>
            </a:r>
          </a:p>
          <a:p>
            <a:pPr algn="r" rtl="1" eaLnBrk="1" hangingPunct="1">
              <a:defRPr/>
            </a:pPr>
            <a:r>
              <a:rPr lang="he-IL" altLang="he-IL" sz="2400" b="1" u="sng" dirty="0">
                <a:solidFill>
                  <a:srgbClr val="C00000"/>
                </a:solidFill>
              </a:rPr>
              <a:t>מעקב אחר ציונים ו"יד על הדופק" </a:t>
            </a:r>
          </a:p>
          <a:p>
            <a:pPr algn="r" rtl="1" eaLnBrk="1" hangingPunct="1">
              <a:buFont typeface="Wingdings 3" panose="05040102010807070707" pitchFamily="18" charset="2"/>
              <a:buNone/>
              <a:defRPr/>
            </a:pPr>
            <a:r>
              <a:rPr lang="he-IL" altLang="he-IL" sz="2400" dirty="0">
                <a:solidFill>
                  <a:schemeClr val="accent4">
                    <a:lumMod val="75000"/>
                  </a:schemeClr>
                </a:solidFill>
              </a:rPr>
              <a:t>	אם מתחילים להצטבר כישלונות בתום סמסטר א' לגשת </a:t>
            </a:r>
            <a:r>
              <a:rPr lang="he-IL" altLang="he-IL" sz="2400" u="sng" dirty="0">
                <a:solidFill>
                  <a:schemeClr val="accent4">
                    <a:lumMod val="75000"/>
                  </a:schemeClr>
                </a:solidFill>
              </a:rPr>
              <a:t>מיד</a:t>
            </a:r>
            <a:r>
              <a:rPr lang="he-IL" altLang="he-IL" sz="2400" dirty="0">
                <a:solidFill>
                  <a:schemeClr val="accent4">
                    <a:lumMod val="75000"/>
                  </a:schemeClr>
                </a:solidFill>
              </a:rPr>
              <a:t> ליועץ לשם התאמת מערכת והקלה בעומס כדי שלא להיקלע למצב של הרחקה מלימודים.</a:t>
            </a:r>
          </a:p>
        </p:txBody>
      </p:sp>
      <p:sp>
        <p:nvSpPr>
          <p:cNvPr id="33795" name="Slide Number Placeholder 5">
            <a:extLst>
              <a:ext uri="{FF2B5EF4-FFF2-40B4-BE49-F238E27FC236}">
                <a16:creationId xmlns:a16="http://schemas.microsoft.com/office/drawing/2014/main" id="{E2408893-8176-4CAF-BD79-5C06E47298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34E291A8-1E10-4E9F-84C6-A623A963072E}" type="slidenum">
              <a:rPr lang="he-IL" altLang="he-IL" sz="1000" smtClean="0">
                <a:latin typeface="Arial" panose="020B0604020202020204" pitchFamily="34" charset="0"/>
              </a:rPr>
              <a:pPr>
                <a:spcBef>
                  <a:spcPct val="50000"/>
                </a:spcBef>
                <a:buClrTx/>
                <a:buSzTx/>
                <a:buFontTx/>
                <a:buNone/>
              </a:pPr>
              <a:t>19</a:t>
            </a:fld>
            <a:endParaRPr lang="en-US" altLang="he-IL" sz="1000">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extLst>
              <a:ext uri="{BEBA8EAE-BF5A-486C-A8C5-ECC9F3942E4B}">
                <a14:imgProps xmlns:a14="http://schemas.microsoft.com/office/drawing/2010/main">
                  <a14:imgLayer r:embed="rId4">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CBE9994-ED9E-4B2E-9801-4E405400A251}"/>
              </a:ext>
            </a:extLst>
          </p:cNvPr>
          <p:cNvSpPr>
            <a:spLocks noGrp="1" noChangeArrowheads="1"/>
          </p:cNvSpPr>
          <p:nvPr>
            <p:ph type="ctrTitle"/>
          </p:nvPr>
        </p:nvSpPr>
        <p:spPr>
          <a:xfrm>
            <a:off x="685800" y="1196753"/>
            <a:ext cx="7772400" cy="2385610"/>
          </a:xfrm>
          <a:noFill/>
        </p:spPr>
        <p:txBody>
          <a:bodyPr>
            <a:noAutofit/>
          </a:bodyPr>
          <a:lstStyle/>
          <a:p>
            <a:pPr algn="ctr" eaLnBrk="1" fontAlgn="auto" hangingPunct="1">
              <a:spcAft>
                <a:spcPts val="0"/>
              </a:spcAft>
              <a:defRPr/>
            </a:pPr>
            <a:r>
              <a:rPr lang="he-IL" sz="8800" b="1" dirty="0">
                <a:solidFill>
                  <a:srgbClr val="C00000"/>
                </a:solidFill>
              </a:rPr>
              <a:t>מידע לסטודנטים החדשים</a:t>
            </a:r>
            <a:endParaRPr lang="en-US" sz="8800" b="1" dirty="0">
              <a:solidFill>
                <a:srgbClr val="C000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80">
                                          <p:stCondLst>
                                            <p:cond delay="0"/>
                                          </p:stCondLst>
                                        </p:cTn>
                                        <p:tgtEl>
                                          <p:spTgt spid="45058"/>
                                        </p:tgtEl>
                                      </p:cBhvr>
                                    </p:animEffect>
                                    <p:anim calcmode="lin" valueType="num">
                                      <p:cBhvr>
                                        <p:cTn id="8" dur="1822" tmFilter="0,0; 0.14,0.36; 0.43,0.73; 0.71,0.91; 1.0,1.0">
                                          <p:stCondLst>
                                            <p:cond delay="0"/>
                                          </p:stCondLst>
                                        </p:cTn>
                                        <p:tgtEl>
                                          <p:spTgt spid="450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0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0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0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058"/>
                                        </p:tgtEl>
                                        <p:attrNameLst>
                                          <p:attrName>ppt_y</p:attrName>
                                        </p:attrNameLst>
                                      </p:cBhvr>
                                      <p:tavLst>
                                        <p:tav tm="0" fmla="#ppt_y-sin(pi*$)/81">
                                          <p:val>
                                            <p:fltVal val="0"/>
                                          </p:val>
                                        </p:tav>
                                        <p:tav tm="100000">
                                          <p:val>
                                            <p:fltVal val="1"/>
                                          </p:val>
                                        </p:tav>
                                      </p:tavLst>
                                    </p:anim>
                                    <p:animScale>
                                      <p:cBhvr>
                                        <p:cTn id="13" dur="26">
                                          <p:stCondLst>
                                            <p:cond delay="650"/>
                                          </p:stCondLst>
                                        </p:cTn>
                                        <p:tgtEl>
                                          <p:spTgt spid="45058"/>
                                        </p:tgtEl>
                                      </p:cBhvr>
                                      <p:to x="100000" y="60000"/>
                                    </p:animScale>
                                    <p:animScale>
                                      <p:cBhvr>
                                        <p:cTn id="14" dur="166" decel="50000">
                                          <p:stCondLst>
                                            <p:cond delay="676"/>
                                          </p:stCondLst>
                                        </p:cTn>
                                        <p:tgtEl>
                                          <p:spTgt spid="45058"/>
                                        </p:tgtEl>
                                      </p:cBhvr>
                                      <p:to x="100000" y="100000"/>
                                    </p:animScale>
                                    <p:animScale>
                                      <p:cBhvr>
                                        <p:cTn id="15" dur="26">
                                          <p:stCondLst>
                                            <p:cond delay="1312"/>
                                          </p:stCondLst>
                                        </p:cTn>
                                        <p:tgtEl>
                                          <p:spTgt spid="45058"/>
                                        </p:tgtEl>
                                      </p:cBhvr>
                                      <p:to x="100000" y="80000"/>
                                    </p:animScale>
                                    <p:animScale>
                                      <p:cBhvr>
                                        <p:cTn id="16" dur="166" decel="50000">
                                          <p:stCondLst>
                                            <p:cond delay="1338"/>
                                          </p:stCondLst>
                                        </p:cTn>
                                        <p:tgtEl>
                                          <p:spTgt spid="45058"/>
                                        </p:tgtEl>
                                      </p:cBhvr>
                                      <p:to x="100000" y="100000"/>
                                    </p:animScale>
                                    <p:animScale>
                                      <p:cBhvr>
                                        <p:cTn id="17" dur="26">
                                          <p:stCondLst>
                                            <p:cond delay="1642"/>
                                          </p:stCondLst>
                                        </p:cTn>
                                        <p:tgtEl>
                                          <p:spTgt spid="45058"/>
                                        </p:tgtEl>
                                      </p:cBhvr>
                                      <p:to x="100000" y="90000"/>
                                    </p:animScale>
                                    <p:animScale>
                                      <p:cBhvr>
                                        <p:cTn id="18" dur="166" decel="50000">
                                          <p:stCondLst>
                                            <p:cond delay="1668"/>
                                          </p:stCondLst>
                                        </p:cTn>
                                        <p:tgtEl>
                                          <p:spTgt spid="45058"/>
                                        </p:tgtEl>
                                      </p:cBhvr>
                                      <p:to x="100000" y="100000"/>
                                    </p:animScale>
                                    <p:animScale>
                                      <p:cBhvr>
                                        <p:cTn id="19" dur="26">
                                          <p:stCondLst>
                                            <p:cond delay="1808"/>
                                          </p:stCondLst>
                                        </p:cTn>
                                        <p:tgtEl>
                                          <p:spTgt spid="45058"/>
                                        </p:tgtEl>
                                      </p:cBhvr>
                                      <p:to x="100000" y="95000"/>
                                    </p:animScale>
                                    <p:animScale>
                                      <p:cBhvr>
                                        <p:cTn id="20" dur="166" decel="50000">
                                          <p:stCondLst>
                                            <p:cond delay="1834"/>
                                          </p:stCondLst>
                                        </p:cTn>
                                        <p:tgtEl>
                                          <p:spTgt spid="450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55584" y="0"/>
            <a:ext cx="8075240" cy="850106"/>
          </a:xfrm>
        </p:spPr>
        <p:txBody>
          <a:bodyPr/>
          <a:lstStyle/>
          <a:p>
            <a:pPr algn="ctr" eaLnBrk="1" fontAlgn="auto" hangingPunct="1">
              <a:spcAft>
                <a:spcPts val="0"/>
              </a:spcAft>
              <a:defRPr/>
            </a:pPr>
            <a:r>
              <a:rPr lang="he-IL" sz="4200" u="sng" dirty="0">
                <a:solidFill>
                  <a:srgbClr val="C00000"/>
                </a:solidFill>
              </a:rPr>
              <a:t>הערות ועצות </a:t>
            </a:r>
            <a:endParaRPr lang="en-US" sz="4200" u="sng" dirty="0">
              <a:solidFill>
                <a:srgbClr val="C00000"/>
              </a:solidFill>
            </a:endParaRP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251520" y="908720"/>
            <a:ext cx="8640960" cy="4465637"/>
          </a:xfrm>
        </p:spPr>
        <p:txBody>
          <a:bodyPr>
            <a:noAutofit/>
          </a:bodyPr>
          <a:lstStyle/>
          <a:p>
            <a:pPr algn="r" rtl="1" eaLnBrk="1" hangingPunct="1">
              <a:defRPr/>
            </a:pPr>
            <a:r>
              <a:rPr lang="he-IL" altLang="he-IL" sz="2400" b="1" u="sng" dirty="0">
                <a:solidFill>
                  <a:srgbClr val="C00000"/>
                </a:solidFill>
              </a:rPr>
              <a:t>תקופת שינויים</a:t>
            </a:r>
          </a:p>
          <a:p>
            <a:pPr marL="0" indent="0" algn="r" rtl="1" eaLnBrk="1" hangingPunct="1">
              <a:buNone/>
              <a:defRPr/>
            </a:pPr>
            <a:endParaRPr lang="en-US" sz="2400" dirty="0"/>
          </a:p>
          <a:p>
            <a:pPr algn="r" rtl="1">
              <a:buNone/>
              <a:defRPr/>
            </a:pPr>
            <a:r>
              <a:rPr lang="he-IL" altLang="he-IL" sz="2400" dirty="0">
                <a:solidFill>
                  <a:schemeClr val="folHlink"/>
                </a:solidFill>
              </a:rPr>
              <a:t>	</a:t>
            </a:r>
            <a:r>
              <a:rPr lang="he-IL" sz="2400" dirty="0"/>
              <a:t>תקופת השינויים עבור כל המחלקות היא עד שבועיים מתחילת הסמסטר, ניתן באמצעות המערכת, לרשום או לבטל את השתתפותכם/ן בקורסים עד </a:t>
            </a:r>
            <a:r>
              <a:rPr lang="he-IL" sz="2400"/>
              <a:t>תאריך 23.3.2023 </a:t>
            </a:r>
            <a:r>
              <a:rPr lang="he-IL" sz="2400" dirty="0"/>
              <a:t>בשעה 24:00</a:t>
            </a:r>
            <a:endParaRPr lang="en-US" sz="2400" dirty="0"/>
          </a:p>
          <a:p>
            <a:pPr algn="r" rtl="1">
              <a:buNone/>
              <a:defRPr/>
            </a:pPr>
            <a:endParaRPr lang="he-IL" altLang="he-IL" sz="2400" dirty="0"/>
          </a:p>
          <a:p>
            <a:pPr algn="r" rtl="1" eaLnBrk="1" hangingPunct="1">
              <a:buFont typeface="Wingdings" pitchFamily="2" charset="2"/>
              <a:buNone/>
              <a:defRPr/>
            </a:pPr>
            <a:r>
              <a:rPr lang="he-IL" altLang="he-IL" sz="2400" dirty="0">
                <a:solidFill>
                  <a:schemeClr val="accent4">
                    <a:lumMod val="75000"/>
                  </a:schemeClr>
                </a:solidFill>
              </a:rPr>
              <a:t>אם במהלך שבועיים ראשונים (</a:t>
            </a:r>
            <a:r>
              <a:rPr lang="he-IL" altLang="he-IL" sz="2400" u="sng" dirty="0">
                <a:solidFill>
                  <a:schemeClr val="accent4">
                    <a:lumMod val="75000"/>
                  </a:schemeClr>
                </a:solidFill>
              </a:rPr>
              <a:t>לפני</a:t>
            </a:r>
            <a:r>
              <a:rPr lang="he-IL" altLang="he-IL" sz="2400" dirty="0">
                <a:solidFill>
                  <a:schemeClr val="accent4">
                    <a:lumMod val="75000"/>
                  </a:schemeClr>
                </a:solidFill>
              </a:rPr>
              <a:t> תום תקופת השינויים)</a:t>
            </a:r>
          </a:p>
          <a:p>
            <a:pPr algn="r" rtl="1" eaLnBrk="1" hangingPunct="1">
              <a:buFont typeface="Wingdings" pitchFamily="2" charset="2"/>
              <a:buNone/>
              <a:defRPr/>
            </a:pPr>
            <a:r>
              <a:rPr lang="he-IL" altLang="he-IL" sz="2400" dirty="0">
                <a:solidFill>
                  <a:schemeClr val="accent4">
                    <a:lumMod val="75000"/>
                  </a:schemeClr>
                </a:solidFill>
              </a:rPr>
              <a:t>מרגישים שהמערכת המומלצת עמוסה מדי לפנות לייעוץ</a:t>
            </a:r>
          </a:p>
          <a:p>
            <a:pPr algn="r" rtl="1" eaLnBrk="1" hangingPunct="1">
              <a:buFont typeface="Wingdings" pitchFamily="2" charset="2"/>
              <a:buNone/>
              <a:defRPr/>
            </a:pPr>
            <a:r>
              <a:rPr lang="he-IL" altLang="he-IL" sz="2400" dirty="0">
                <a:solidFill>
                  <a:schemeClr val="accent4">
                    <a:lumMod val="75000"/>
                  </a:schemeClr>
                </a:solidFill>
              </a:rPr>
              <a:t>לשם בדיקת אפשרות להקלה בעומס.      </a:t>
            </a:r>
          </a:p>
          <a:p>
            <a:pPr algn="r" rtl="1" eaLnBrk="1" hangingPunct="1">
              <a:buFont typeface="Wingdings" pitchFamily="2" charset="2"/>
              <a:buNone/>
              <a:defRPr/>
            </a:pPr>
            <a:r>
              <a:rPr lang="he-IL" altLang="he-IL" sz="2400" b="1" u="sng" dirty="0"/>
              <a:t>לא ניתן לערוך שינויים במערכת לאחר תקופה זו.</a:t>
            </a:r>
          </a:p>
          <a:p>
            <a:pPr algn="r" rtl="1" eaLnBrk="1" hangingPunct="1">
              <a:buFont typeface="Wingdings" pitchFamily="2" charset="2"/>
              <a:buNone/>
              <a:defRPr/>
            </a:pPr>
            <a:endParaRPr lang="he-IL" altLang="he-IL" sz="2400" b="1" u="sng" dirty="0"/>
          </a:p>
          <a:p>
            <a:pPr algn="r" rtl="1" eaLnBrk="1" hangingPunct="1">
              <a:defRPr/>
            </a:pPr>
            <a:r>
              <a:rPr lang="he-IL" altLang="he-IL" sz="2400" b="1" u="sng" dirty="0">
                <a:solidFill>
                  <a:srgbClr val="C00000"/>
                </a:solidFill>
              </a:rPr>
              <a:t>מצב אזהרה  </a:t>
            </a:r>
          </a:p>
          <a:p>
            <a:pPr algn="r" rtl="1" eaLnBrk="1" hangingPunct="1">
              <a:buFont typeface="Wingdings" pitchFamily="2" charset="2"/>
              <a:buNone/>
              <a:defRPr/>
            </a:pPr>
            <a:r>
              <a:rPr lang="he-IL" altLang="he-IL" sz="2400" dirty="0">
                <a:solidFill>
                  <a:schemeClr val="folHlink"/>
                </a:solidFill>
              </a:rPr>
              <a:t>	</a:t>
            </a:r>
            <a:r>
              <a:rPr lang="he-IL" altLang="he-IL" sz="2400" dirty="0">
                <a:solidFill>
                  <a:schemeClr val="accent4">
                    <a:lumMod val="75000"/>
                  </a:schemeClr>
                </a:solidFill>
              </a:rPr>
              <a:t>מכתב אזהרה שני ברצף משמעותו הפסקת לימודים.</a:t>
            </a:r>
          </a:p>
          <a:p>
            <a:pPr algn="r" rtl="1" eaLnBrk="1" hangingPunct="1">
              <a:buFont typeface="Wingdings" pitchFamily="2" charset="2"/>
              <a:buNone/>
              <a:defRPr/>
            </a:pPr>
            <a:endParaRPr lang="he-IL" altLang="he-IL" sz="24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20</a:t>
            </a:fld>
            <a:endParaRPr lang="en-US" altLang="he-IL" sz="1000" dirty="0">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3905F68-E8E0-4CC6-B487-651F72776F12}"/>
              </a:ext>
            </a:extLst>
          </p:cNvPr>
          <p:cNvSpPr>
            <a:spLocks noGrp="1" noChangeArrowheads="1"/>
          </p:cNvSpPr>
          <p:nvPr>
            <p:ph type="title"/>
          </p:nvPr>
        </p:nvSpPr>
        <p:spPr/>
        <p:txBody>
          <a:bodyPr/>
          <a:lstStyle/>
          <a:p>
            <a:pPr algn="ctr" eaLnBrk="1" fontAlgn="auto" hangingPunct="1">
              <a:spcAft>
                <a:spcPts val="0"/>
              </a:spcAft>
              <a:defRPr/>
            </a:pPr>
            <a:r>
              <a:rPr lang="he-IL" sz="4200" u="sng" dirty="0">
                <a:solidFill>
                  <a:srgbClr val="C00000"/>
                </a:solidFill>
              </a:rPr>
              <a:t>הערות ועצות </a:t>
            </a:r>
            <a:endParaRPr lang="en-US" sz="4200" u="sng" dirty="0">
              <a:solidFill>
                <a:srgbClr val="C00000"/>
              </a:solidFill>
            </a:endParaRPr>
          </a:p>
        </p:txBody>
      </p:sp>
      <p:sp>
        <p:nvSpPr>
          <p:cNvPr id="35842" name="Rectangle 3">
            <a:extLst>
              <a:ext uri="{FF2B5EF4-FFF2-40B4-BE49-F238E27FC236}">
                <a16:creationId xmlns:a16="http://schemas.microsoft.com/office/drawing/2014/main" id="{1164E62E-CFCC-4452-AEB2-E4F30969A10A}"/>
              </a:ext>
            </a:extLst>
          </p:cNvPr>
          <p:cNvSpPr>
            <a:spLocks noGrp="1" noChangeArrowheads="1"/>
          </p:cNvSpPr>
          <p:nvPr>
            <p:ph idx="1"/>
          </p:nvPr>
        </p:nvSpPr>
        <p:spPr>
          <a:xfrm>
            <a:off x="666750" y="1988840"/>
            <a:ext cx="7848600" cy="3600871"/>
          </a:xfrm>
        </p:spPr>
        <p:txBody>
          <a:bodyPr/>
          <a:lstStyle/>
          <a:p>
            <a:pPr algn="r" rtl="1" eaLnBrk="1" hangingPunct="1">
              <a:defRPr/>
            </a:pPr>
            <a:r>
              <a:rPr lang="he-IL" altLang="he-IL" sz="2800" b="1" u="sng" dirty="0">
                <a:solidFill>
                  <a:srgbClr val="C00000"/>
                </a:solidFill>
              </a:rPr>
              <a:t>סילבוס</a:t>
            </a:r>
          </a:p>
          <a:p>
            <a:pPr algn="r" rtl="1" eaLnBrk="1" hangingPunct="1">
              <a:buFont typeface="Wingdings" pitchFamily="2" charset="2"/>
              <a:buNone/>
              <a:defRPr/>
            </a:pPr>
            <a:r>
              <a:rPr lang="he-IL" altLang="he-IL" dirty="0">
                <a:solidFill>
                  <a:schemeClr val="folHlink"/>
                </a:solidFill>
              </a:rPr>
              <a:t>	</a:t>
            </a:r>
            <a:r>
              <a:rPr lang="he-IL" altLang="he-IL" sz="2800" dirty="0">
                <a:solidFill>
                  <a:schemeClr val="accent4">
                    <a:lumMod val="75000"/>
                  </a:schemeClr>
                </a:solidFill>
              </a:rPr>
              <a:t>זהו מעין חוזה המחייב את שני הצדדים נא להקדיש לו 10 דקות לקריאה מעמיקה. הסילבוסים מפורסמים בתחנת מידע לסטודנט בזמן רישום לקורסים.</a:t>
            </a:r>
          </a:p>
          <a:p>
            <a:pPr algn="r" rtl="1" eaLnBrk="1" hangingPunct="1">
              <a:defRPr/>
            </a:pPr>
            <a:r>
              <a:rPr lang="he-IL" altLang="he-IL" sz="2800" b="1" u="sng" dirty="0">
                <a:solidFill>
                  <a:srgbClr val="C00000"/>
                </a:solidFill>
              </a:rPr>
              <a:t>חובת נוכחות </a:t>
            </a:r>
          </a:p>
          <a:p>
            <a:pPr algn="r" rtl="1" eaLnBrk="1" hangingPunct="1">
              <a:buFont typeface="Wingdings 3" panose="05040102010807070707" pitchFamily="18" charset="2"/>
              <a:buNone/>
              <a:defRPr/>
            </a:pPr>
            <a:r>
              <a:rPr lang="he-IL" altLang="he-IL" dirty="0">
                <a:solidFill>
                  <a:schemeClr val="folHlink"/>
                </a:solidFill>
              </a:rPr>
              <a:t>	</a:t>
            </a:r>
            <a:r>
              <a:rPr lang="he-IL" altLang="he-IL" sz="2800" dirty="0">
                <a:solidFill>
                  <a:schemeClr val="accent4">
                    <a:lumMod val="75000"/>
                  </a:schemeClr>
                </a:solidFill>
              </a:rPr>
              <a:t>בכל הסדנאות והמעבדות יש חובת נוכחות המצוינת בסילבוס נא להתייחס לה ברצינות.</a:t>
            </a:r>
          </a:p>
          <a:p>
            <a:pPr algn="r" rtl="1" eaLnBrk="1" hangingPunct="1">
              <a:defRPr/>
            </a:pPr>
            <a:endParaRPr lang="he-IL" altLang="he-IL" dirty="0">
              <a:solidFill>
                <a:schemeClr val="folHlink"/>
              </a:solidFill>
            </a:endParaRPr>
          </a:p>
        </p:txBody>
      </p:sp>
      <p:sp>
        <p:nvSpPr>
          <p:cNvPr id="35843" name="Slide Number Placeholder 5">
            <a:extLst>
              <a:ext uri="{FF2B5EF4-FFF2-40B4-BE49-F238E27FC236}">
                <a16:creationId xmlns:a16="http://schemas.microsoft.com/office/drawing/2014/main" id="{CA1589AD-6458-4F01-9340-A13DD8F451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12FE166B-E12D-4E33-850C-DEF817F8DEF2}" type="slidenum">
              <a:rPr lang="he-IL" altLang="he-IL" sz="1000" smtClean="0">
                <a:latin typeface="Arial" panose="020B0604020202020204" pitchFamily="34" charset="0"/>
              </a:rPr>
              <a:pPr>
                <a:spcBef>
                  <a:spcPct val="50000"/>
                </a:spcBef>
                <a:buClrTx/>
                <a:buSzTx/>
                <a:buFontTx/>
                <a:buNone/>
              </a:pPr>
              <a:t>21</a:t>
            </a:fld>
            <a:endParaRPr lang="en-US" altLang="he-IL" sz="100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D873194-C9B9-40D3-BC8D-BD24DC84FCD4}"/>
              </a:ext>
            </a:extLst>
          </p:cNvPr>
          <p:cNvSpPr>
            <a:spLocks noGrp="1" noChangeArrowheads="1"/>
          </p:cNvSpPr>
          <p:nvPr>
            <p:ph type="title"/>
          </p:nvPr>
        </p:nvSpPr>
        <p:spPr>
          <a:xfrm>
            <a:off x="451760" y="0"/>
            <a:ext cx="8229600" cy="778098"/>
          </a:xfrm>
        </p:spPr>
        <p:txBody>
          <a:bodyPr/>
          <a:lstStyle/>
          <a:p>
            <a:pPr algn="ctr" rtl="1" eaLnBrk="1" fontAlgn="auto" hangingPunct="1">
              <a:spcAft>
                <a:spcPts val="0"/>
              </a:spcAft>
              <a:defRPr/>
            </a:pPr>
            <a:r>
              <a:rPr lang="he-IL" sz="4200" u="sng" dirty="0">
                <a:solidFill>
                  <a:srgbClr val="C00000"/>
                </a:solidFill>
              </a:rPr>
              <a:t>דיקנט הסטודנטים (בנין </a:t>
            </a:r>
            <a:r>
              <a:rPr lang="en-US" sz="4200" u="sng" dirty="0">
                <a:solidFill>
                  <a:srgbClr val="C00000"/>
                </a:solidFill>
              </a:rPr>
              <a:t>B</a:t>
            </a:r>
            <a:r>
              <a:rPr lang="he-IL" sz="4200" u="sng" dirty="0">
                <a:solidFill>
                  <a:srgbClr val="C00000"/>
                </a:solidFill>
              </a:rPr>
              <a:t>)</a:t>
            </a:r>
            <a:endParaRPr lang="en-US" sz="4200" u="sng" dirty="0">
              <a:solidFill>
                <a:srgbClr val="C00000"/>
              </a:solidFill>
            </a:endParaRPr>
          </a:p>
        </p:txBody>
      </p:sp>
      <p:sp>
        <p:nvSpPr>
          <p:cNvPr id="36866" name="Rectangle 3">
            <a:extLst>
              <a:ext uri="{FF2B5EF4-FFF2-40B4-BE49-F238E27FC236}">
                <a16:creationId xmlns:a16="http://schemas.microsoft.com/office/drawing/2014/main" id="{B187D3E3-387E-4079-9785-42010E6D2019}"/>
              </a:ext>
            </a:extLst>
          </p:cNvPr>
          <p:cNvSpPr>
            <a:spLocks noGrp="1" noChangeArrowheads="1"/>
          </p:cNvSpPr>
          <p:nvPr>
            <p:ph idx="1"/>
          </p:nvPr>
        </p:nvSpPr>
        <p:spPr>
          <a:xfrm>
            <a:off x="139700" y="1196975"/>
            <a:ext cx="8575675" cy="6115050"/>
          </a:xfrm>
        </p:spPr>
        <p:txBody>
          <a:bodyPr>
            <a:normAutofit/>
          </a:bodyPr>
          <a:lstStyle/>
          <a:p>
            <a:pPr marL="109537" indent="0" algn="r" rtl="1">
              <a:buFont typeface="Wingdings 3" panose="05040102010807070707" pitchFamily="18" charset="2"/>
              <a:buNone/>
              <a:defRPr/>
            </a:pPr>
            <a:r>
              <a:rPr lang="he-IL" sz="2000" dirty="0">
                <a:solidFill>
                  <a:schemeClr val="accent4">
                    <a:lumMod val="75000"/>
                  </a:schemeClr>
                </a:solidFill>
                <a:latin typeface="David" panose="020E0502060401010101" pitchFamily="34" charset="-79"/>
              </a:rPr>
              <a:t>המכללה רואה חשיבות רבה במערכי הסיוע לסטודנט </a:t>
            </a:r>
            <a:r>
              <a:rPr lang="he-IL" sz="2000" dirty="0" err="1">
                <a:solidFill>
                  <a:schemeClr val="accent4">
                    <a:lumMod val="75000"/>
                  </a:schemeClr>
                </a:solidFill>
                <a:latin typeface="David" panose="020E0502060401010101" pitchFamily="34" charset="-79"/>
              </a:rPr>
              <a:t>והדקנט</a:t>
            </a:r>
            <a:r>
              <a:rPr lang="he-IL" sz="2000" dirty="0">
                <a:solidFill>
                  <a:schemeClr val="accent4">
                    <a:lumMod val="75000"/>
                  </a:schemeClr>
                </a:solidFill>
                <a:latin typeface="David" panose="020E0502060401010101" pitchFamily="34" charset="-79"/>
              </a:rPr>
              <a:t> הוא הכתובת לכך.</a:t>
            </a:r>
            <a:br>
              <a:rPr lang="he-IL" sz="2000" dirty="0">
                <a:solidFill>
                  <a:schemeClr val="accent4">
                    <a:lumMod val="75000"/>
                  </a:schemeClr>
                </a:solidFill>
                <a:latin typeface="David" panose="020E0502060401010101" pitchFamily="34" charset="-79"/>
              </a:rPr>
            </a:br>
            <a:r>
              <a:rPr lang="he-IL" sz="2000" dirty="0">
                <a:solidFill>
                  <a:schemeClr val="accent4">
                    <a:lumMod val="75000"/>
                  </a:schemeClr>
                </a:solidFill>
                <a:latin typeface="David" panose="020E0502060401010101" pitchFamily="34" charset="-79"/>
              </a:rPr>
              <a:t>יש בדיקנט ניסיון נצבר ומותר לך להניח שהבעיה בה נתקלת אינה ייחודית. </a:t>
            </a:r>
            <a:br>
              <a:rPr lang="en-US" sz="2000" dirty="0">
                <a:solidFill>
                  <a:schemeClr val="accent4">
                    <a:lumMod val="75000"/>
                  </a:schemeClr>
                </a:solidFill>
                <a:latin typeface="David" panose="020E0502060401010101" pitchFamily="34" charset="-79"/>
              </a:rPr>
            </a:br>
            <a:r>
              <a:rPr lang="he-IL" sz="2000" dirty="0">
                <a:solidFill>
                  <a:schemeClr val="accent4">
                    <a:lumMod val="75000"/>
                  </a:schemeClr>
                </a:solidFill>
                <a:latin typeface="David" panose="020E0502060401010101" pitchFamily="34" charset="-79"/>
              </a:rPr>
              <a:t>הסיוע יכול לקצר לך את תקופת ההסתגלות או הקושי</a:t>
            </a:r>
            <a:r>
              <a:rPr lang="he-IL" sz="1800" dirty="0">
                <a:latin typeface="David" panose="020E0502060401010101" pitchFamily="34" charset="-79"/>
              </a:rPr>
              <a:t>.</a:t>
            </a:r>
          </a:p>
          <a:p>
            <a:pPr marL="109537" indent="0" algn="r" rtl="1">
              <a:buFont typeface="Wingdings 3" panose="05040102010807070707" pitchFamily="18" charset="2"/>
              <a:buNone/>
              <a:defRPr/>
            </a:pPr>
            <a:r>
              <a:rPr lang="he-IL" sz="1800" b="1" dirty="0">
                <a:solidFill>
                  <a:srgbClr val="002060"/>
                </a:solidFill>
                <a:latin typeface="David" panose="020E0502060401010101" pitchFamily="34" charset="-79"/>
              </a:rPr>
              <a:t>צוות היועצים עומד לרשות כלל הסטודנטים, תוך התחשבות מיוחדת בסטודנטים בעלי צרכים ייחודיים.</a:t>
            </a:r>
            <a:endParaRPr lang="he-IL" altLang="he-IL" sz="2000" b="1" u="sng" dirty="0">
              <a:solidFill>
                <a:srgbClr val="002060"/>
              </a:solidFill>
              <a:latin typeface="David" panose="020E0502060401010101" pitchFamily="34" charset="-79"/>
            </a:endParaRPr>
          </a:p>
          <a:p>
            <a:pPr algn="ctr" rtl="1" eaLnBrk="1" hangingPunct="1">
              <a:buFont typeface="Wingdings" pitchFamily="2" charset="2"/>
              <a:buNone/>
              <a:defRPr/>
            </a:pPr>
            <a:r>
              <a:rPr lang="he-IL" altLang="he-IL" sz="2000" b="1" u="sng" dirty="0">
                <a:solidFill>
                  <a:srgbClr val="C00000"/>
                </a:solidFill>
                <a:latin typeface="David" panose="020E0502060401010101" pitchFamily="34" charset="-79"/>
              </a:rPr>
              <a:t>המדור לקידום הסטודנט</a:t>
            </a:r>
          </a:p>
          <a:p>
            <a:pPr algn="ctr" rtl="1" eaLnBrk="1" hangingPunct="1">
              <a:buFont typeface="Wingdings" pitchFamily="2" charset="2"/>
              <a:buNone/>
              <a:defRPr/>
            </a:pPr>
            <a:r>
              <a:rPr lang="he-IL" altLang="he-IL" sz="2000" b="1" u="sng" dirty="0">
                <a:solidFill>
                  <a:srgbClr val="C00000"/>
                </a:solidFill>
                <a:latin typeface="David" panose="020E0502060401010101" pitchFamily="34" charset="-79"/>
              </a:rPr>
              <a:t>יועצת הדיקנט למחלקה להנדסת מכונות</a:t>
            </a:r>
          </a:p>
          <a:p>
            <a:pPr algn="r" rtl="1" eaLnBrk="1" hangingPunct="1">
              <a:buFont typeface="Wingdings" pitchFamily="2" charset="2"/>
              <a:buNone/>
              <a:defRPr/>
            </a:pPr>
            <a:r>
              <a:rPr lang="he-IL" altLang="he-IL" sz="1800" dirty="0"/>
              <a:t>גב' רווית מיטב – יועצת למחלקה להנדסת מכונות</a:t>
            </a:r>
          </a:p>
          <a:p>
            <a:pPr algn="r" rtl="1" eaLnBrk="1" hangingPunct="1">
              <a:buFont typeface="Wingdings" pitchFamily="2" charset="2"/>
              <a:buNone/>
              <a:defRPr/>
            </a:pPr>
            <a:r>
              <a:rPr lang="he-IL" altLang="he-IL" sz="1800" dirty="0"/>
              <a:t> </a:t>
            </a:r>
            <a:r>
              <a:rPr lang="en-US" altLang="he-IL" sz="1800" b="1" dirty="0">
                <a:solidFill>
                  <a:srgbClr val="0070C0"/>
                </a:solidFill>
                <a:hlinkClick r:id="rId2"/>
              </a:rPr>
              <a:t>ravitm@braude.ac.il</a:t>
            </a:r>
            <a:r>
              <a:rPr lang="he-IL" altLang="he-IL" sz="1800" dirty="0"/>
              <a:t> – טל' 04-9086497</a:t>
            </a:r>
            <a:endParaRPr lang="he-IL" altLang="he-IL" sz="1800" dirty="0">
              <a:solidFill>
                <a:schemeClr val="accent4">
                  <a:lumMod val="75000"/>
                </a:schemeClr>
              </a:solidFill>
              <a:latin typeface="David" panose="020E0502060401010101" pitchFamily="34" charset="-79"/>
            </a:endParaRPr>
          </a:p>
          <a:p>
            <a:pPr algn="r" rtl="1" eaLnBrk="1" hangingPunct="1">
              <a:buFont typeface="Wingdings" pitchFamily="2" charset="2"/>
              <a:buNone/>
              <a:defRPr/>
            </a:pPr>
            <a:endParaRPr lang="he-IL" altLang="he-IL" sz="1800" dirty="0"/>
          </a:p>
          <a:p>
            <a:pPr algn="ctr" rtl="1">
              <a:buNone/>
              <a:defRPr/>
            </a:pPr>
            <a:r>
              <a:rPr lang="he-IL" altLang="he-IL" sz="2000" b="1" u="sng" dirty="0">
                <a:solidFill>
                  <a:srgbClr val="C00000"/>
                </a:solidFill>
                <a:latin typeface="David" panose="020E0502060401010101" pitchFamily="34" charset="-79"/>
              </a:rPr>
              <a:t>קישור </a:t>
            </a:r>
            <a:r>
              <a:rPr lang="he-IL" altLang="he-IL" sz="2000" b="1" u="sng">
                <a:solidFill>
                  <a:srgbClr val="C00000"/>
                </a:solidFill>
                <a:latin typeface="David" panose="020E0502060401010101" pitchFamily="34" charset="-79"/>
              </a:rPr>
              <a:t>לדיקנט </a:t>
            </a:r>
            <a:br>
              <a:rPr lang="en-US" altLang="he-IL" sz="1800" dirty="0"/>
            </a:br>
            <a:br>
              <a:rPr lang="en-US" altLang="he-IL" sz="1800" dirty="0"/>
            </a:br>
            <a:r>
              <a:rPr lang="en-US" altLang="he-IL" sz="1800" dirty="0">
                <a:hlinkClick r:id="rId3"/>
              </a:rPr>
              <a:t>https://w3.braude.ac.il/department/dean/</a:t>
            </a:r>
            <a:endParaRPr lang="he-IL" altLang="he-IL" sz="1800" dirty="0"/>
          </a:p>
          <a:p>
            <a:pPr algn="ctr" rtl="1">
              <a:buNone/>
              <a:defRPr/>
            </a:pPr>
            <a:endParaRPr lang="he-IL" altLang="he-IL" sz="3200" dirty="0">
              <a:solidFill>
                <a:schemeClr val="folHlink"/>
              </a:solidFill>
            </a:endParaRPr>
          </a:p>
        </p:txBody>
      </p:sp>
      <p:sp>
        <p:nvSpPr>
          <p:cNvPr id="36867" name="Slide Number Placeholder 5">
            <a:extLst>
              <a:ext uri="{FF2B5EF4-FFF2-40B4-BE49-F238E27FC236}">
                <a16:creationId xmlns:a16="http://schemas.microsoft.com/office/drawing/2014/main" id="{476213B0-6D6B-499D-969E-EB9F73F36D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FDA261F4-9D05-40A9-AFEA-3499CE02D277}" type="slidenum">
              <a:rPr lang="he-IL" altLang="he-IL" sz="1000" smtClean="0">
                <a:latin typeface="Arial" panose="020B0604020202020204" pitchFamily="34" charset="0"/>
              </a:rPr>
              <a:pPr>
                <a:spcBef>
                  <a:spcPct val="50000"/>
                </a:spcBef>
                <a:buClrTx/>
                <a:buSzTx/>
                <a:buFontTx/>
                <a:buNone/>
              </a:pPr>
              <a:t>22</a:t>
            </a:fld>
            <a:endParaRPr lang="en-US" altLang="he-IL" sz="1000">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8CA9617A-D227-4F3E-95E4-4B9F4F612029}"/>
              </a:ext>
            </a:extLst>
          </p:cNvPr>
          <p:cNvSpPr>
            <a:spLocks noGrp="1" noChangeArrowheads="1"/>
          </p:cNvSpPr>
          <p:nvPr>
            <p:ph idx="1"/>
          </p:nvPr>
        </p:nvSpPr>
        <p:spPr>
          <a:xfrm>
            <a:off x="611188" y="836613"/>
            <a:ext cx="7848600" cy="4032250"/>
          </a:xfrm>
        </p:spPr>
        <p:txBody>
          <a:bodyPr/>
          <a:lstStyle/>
          <a:p>
            <a:pPr eaLnBrk="1" hangingPunct="1">
              <a:buFont typeface="Wingdings" pitchFamily="2" charset="2"/>
              <a:buNone/>
              <a:defRPr/>
            </a:pPr>
            <a:endParaRPr lang="he-IL" altLang="he-IL" sz="4800" b="1" dirty="0">
              <a:solidFill>
                <a:schemeClr val="folHlink"/>
              </a:solidFill>
            </a:endParaRPr>
          </a:p>
          <a:p>
            <a:pPr algn="ctr" eaLnBrk="1" hangingPunct="1">
              <a:buFont typeface="Wingdings" pitchFamily="2" charset="2"/>
              <a:buNone/>
              <a:defRPr/>
            </a:pPr>
            <a:r>
              <a:rPr lang="he-IL" altLang="he-IL" sz="6000" b="1" u="sng" dirty="0">
                <a:solidFill>
                  <a:srgbClr val="C00000"/>
                </a:solidFill>
                <a:effectLst>
                  <a:outerShdw blurRad="38100" dist="38100" dir="2700000" algn="tl">
                    <a:srgbClr val="000000">
                      <a:alpha val="43137"/>
                    </a:srgbClr>
                  </a:outerShdw>
                </a:effectLst>
              </a:rPr>
              <a:t>בחירת נציגי כיתה</a:t>
            </a:r>
          </a:p>
          <a:p>
            <a:pPr algn="ctr" eaLnBrk="1" hangingPunct="1">
              <a:buFont typeface="Wingdings" pitchFamily="2" charset="2"/>
              <a:buNone/>
              <a:defRPr/>
            </a:pPr>
            <a:r>
              <a:rPr lang="he-IL" altLang="he-IL" sz="4800" b="1" dirty="0">
                <a:solidFill>
                  <a:schemeClr val="folHlink"/>
                </a:solidFill>
              </a:rPr>
              <a:t>	</a:t>
            </a:r>
          </a:p>
        </p:txBody>
      </p:sp>
      <p:sp>
        <p:nvSpPr>
          <p:cNvPr id="37891" name="Slide Number Placeholder 5">
            <a:extLst>
              <a:ext uri="{FF2B5EF4-FFF2-40B4-BE49-F238E27FC236}">
                <a16:creationId xmlns:a16="http://schemas.microsoft.com/office/drawing/2014/main" id="{FAEE08D0-C8EC-4AEA-9CC1-0B2E83E4D0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ABC94D12-EFE2-4878-8868-E79998A45D77}" type="slidenum">
              <a:rPr lang="he-IL" altLang="he-IL" sz="1000" smtClean="0">
                <a:latin typeface="Arial" panose="020B0604020202020204" pitchFamily="34" charset="0"/>
              </a:rPr>
              <a:pPr>
                <a:spcBef>
                  <a:spcPct val="50000"/>
                </a:spcBef>
                <a:buClrTx/>
                <a:buSzTx/>
                <a:buFontTx/>
                <a:buNone/>
              </a:pPr>
              <a:t>23</a:t>
            </a:fld>
            <a:endParaRPr lang="en-US" altLang="he-IL" sz="1000">
              <a:latin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B6B76E4-8235-49F8-B446-08E9A8F80FEC}"/>
              </a:ext>
            </a:extLst>
          </p:cNvPr>
          <p:cNvSpPr>
            <a:spLocks noGrp="1" noChangeArrowheads="1"/>
          </p:cNvSpPr>
          <p:nvPr>
            <p:ph type="title"/>
          </p:nvPr>
        </p:nvSpPr>
        <p:spPr>
          <a:xfrm>
            <a:off x="457200" y="274638"/>
            <a:ext cx="8229600" cy="779462"/>
          </a:xfrm>
        </p:spPr>
        <p:txBody>
          <a:bodyPr/>
          <a:lstStyle/>
          <a:p>
            <a:pPr algn="ctr" eaLnBrk="1" fontAlgn="auto" hangingPunct="1">
              <a:spcAft>
                <a:spcPts val="0"/>
              </a:spcAft>
              <a:defRPr/>
            </a:pPr>
            <a:r>
              <a:rPr lang="he-IL" sz="4200" u="sng" dirty="0">
                <a:solidFill>
                  <a:srgbClr val="C00000"/>
                </a:solidFill>
              </a:rPr>
              <a:t>חונכים</a:t>
            </a:r>
            <a:endParaRPr lang="en-US" sz="4200" u="sng" dirty="0">
              <a:solidFill>
                <a:srgbClr val="C00000"/>
              </a:solidFill>
            </a:endParaRPr>
          </a:p>
        </p:txBody>
      </p:sp>
      <p:sp>
        <p:nvSpPr>
          <p:cNvPr id="33794" name="Rectangle 3">
            <a:extLst>
              <a:ext uri="{FF2B5EF4-FFF2-40B4-BE49-F238E27FC236}">
                <a16:creationId xmlns:a16="http://schemas.microsoft.com/office/drawing/2014/main" id="{2E25F337-02A0-47E5-9606-1E244B5204B6}"/>
              </a:ext>
            </a:extLst>
          </p:cNvPr>
          <p:cNvSpPr>
            <a:spLocks noGrp="1" noChangeArrowheads="1"/>
          </p:cNvSpPr>
          <p:nvPr>
            <p:ph idx="1"/>
          </p:nvPr>
        </p:nvSpPr>
        <p:spPr>
          <a:xfrm>
            <a:off x="679450" y="1125538"/>
            <a:ext cx="7993063" cy="4463702"/>
          </a:xfrm>
        </p:spPr>
        <p:txBody>
          <a:bodyPr>
            <a:normAutofit lnSpcReduction="10000"/>
          </a:bodyPr>
          <a:lstStyle/>
          <a:p>
            <a:pPr algn="r" rtl="1">
              <a:defRPr/>
            </a:pPr>
            <a:r>
              <a:rPr lang="he-IL" sz="2400" dirty="0">
                <a:solidFill>
                  <a:schemeClr val="accent4">
                    <a:lumMod val="75000"/>
                  </a:schemeClr>
                </a:solidFill>
              </a:rPr>
              <a:t>לרשותכם חונכים (סטודנטים משנה מתקדמת יותר) אשר יסייעו לכם בהליך הקליטה בנושאים הבאים:</a:t>
            </a:r>
            <a:endParaRPr lang="en-US" sz="2400" dirty="0">
              <a:solidFill>
                <a:schemeClr val="accent4">
                  <a:lumMod val="75000"/>
                </a:schemeClr>
              </a:solidFill>
            </a:endParaRPr>
          </a:p>
          <a:p>
            <a:pPr algn="r" rtl="1">
              <a:defRPr/>
            </a:pPr>
            <a:r>
              <a:rPr lang="he-IL" sz="2000" b="1" dirty="0">
                <a:solidFill>
                  <a:srgbClr val="0070C0"/>
                </a:solidFill>
              </a:rPr>
              <a:t>הכרות והתמצאות במכללה</a:t>
            </a:r>
            <a:endParaRPr lang="en-US" sz="2000" b="1" dirty="0">
              <a:solidFill>
                <a:srgbClr val="0070C0"/>
              </a:solidFill>
            </a:endParaRPr>
          </a:p>
          <a:p>
            <a:pPr algn="r" rtl="1">
              <a:defRPr/>
            </a:pPr>
            <a:r>
              <a:rPr lang="he-IL" sz="2000" b="1" dirty="0">
                <a:solidFill>
                  <a:srgbClr val="0070C0"/>
                </a:solidFill>
              </a:rPr>
              <a:t>כיצד רצוי להתנהל לקראת בחינות והגשת עבודות.</a:t>
            </a:r>
          </a:p>
          <a:p>
            <a:pPr algn="r" rtl="1">
              <a:defRPr/>
            </a:pPr>
            <a:endParaRPr lang="he-IL" sz="2000" b="1" dirty="0">
              <a:solidFill>
                <a:srgbClr val="0070C0"/>
              </a:solidFill>
            </a:endParaRPr>
          </a:p>
          <a:p>
            <a:pPr algn="r" rtl="1"/>
            <a:r>
              <a:rPr lang="he-IL" sz="2000" b="1" u="sng" dirty="0">
                <a:solidFill>
                  <a:srgbClr val="0070C0"/>
                </a:solidFill>
              </a:rPr>
              <a:t>להלן פרטי תקשורת עם החונכים</a:t>
            </a:r>
            <a:r>
              <a:rPr lang="he-IL" sz="2000" b="1" dirty="0">
                <a:solidFill>
                  <a:srgbClr val="0070C0"/>
                </a:solidFill>
              </a:rPr>
              <a:t>:</a:t>
            </a:r>
            <a:br>
              <a:rPr lang="en-US" sz="2000" b="1" dirty="0">
                <a:solidFill>
                  <a:srgbClr val="0070C0"/>
                </a:solidFill>
              </a:rPr>
            </a:br>
            <a:br>
              <a:rPr lang="en-US" sz="2000" b="1" dirty="0">
                <a:solidFill>
                  <a:srgbClr val="0070C0"/>
                </a:solidFill>
              </a:rPr>
            </a:br>
            <a:r>
              <a:rPr lang="he-IL" sz="1800" b="1"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ליאור אגרונוב </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נייד : 053-3020614</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מייל: </a:t>
            </a:r>
            <a:r>
              <a:rPr lang="en-US" sz="1800"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2"/>
              </a:rPr>
              <a:t>lior.agronov@e.braude.ac.il</a:t>
            </a:r>
            <a:endParaRPr lang="en-US" sz="1800" dirty="0">
              <a:effectLst/>
              <a:latin typeface="Times New Roman" panose="02020603050405020304" pitchFamily="18" charset="0"/>
              <a:ea typeface="Calibri" panose="020F0502020204030204" pitchFamily="34" charset="0"/>
            </a:endParaRPr>
          </a:p>
          <a:p>
            <a:pPr algn="r" rtl="1"/>
            <a:r>
              <a:rPr lang="he-IL" sz="1800" b="1" u="sng" dirty="0">
                <a:solidFill>
                  <a:srgbClr val="201F1E"/>
                </a:solidFill>
                <a:effectLst/>
                <a:latin typeface="Times New Roman" panose="02020603050405020304" pitchFamily="18" charset="0"/>
                <a:ea typeface="Calibri" panose="020F0502020204030204" pitchFamily="34" charset="0"/>
              </a:rPr>
              <a:t>אליהו אלימלך</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201F1E"/>
                </a:solidFill>
                <a:effectLst/>
                <a:latin typeface="Times New Roman" panose="02020603050405020304" pitchFamily="18" charset="0"/>
                <a:ea typeface="Calibri" panose="020F0502020204030204" pitchFamily="34" charset="0"/>
              </a:rPr>
              <a:t>נייד:054-3273784</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201F1E"/>
                </a:solidFill>
                <a:effectLst/>
                <a:latin typeface="Times New Roman" panose="02020603050405020304" pitchFamily="18" charset="0"/>
                <a:ea typeface="Calibri" panose="020F0502020204030204" pitchFamily="34" charset="0"/>
              </a:rPr>
              <a:t>מיל: </a:t>
            </a:r>
            <a:r>
              <a:rPr lang="en-US" sz="1800" u="sng" dirty="0">
                <a:solidFill>
                  <a:srgbClr val="201F1E"/>
                </a:solidFill>
                <a:effectLst/>
                <a:latin typeface="Times New Roman" panose="02020603050405020304" pitchFamily="18" charset="0"/>
                <a:ea typeface="Calibri" panose="020F0502020204030204" pitchFamily="34" charset="0"/>
                <a:hlinkClick r:id="rId3"/>
              </a:rPr>
              <a:t>eliyahu.elimelech@e.braude.ac.il</a:t>
            </a:r>
            <a:endParaRPr lang="en-US" sz="1800" dirty="0">
              <a:effectLst/>
              <a:latin typeface="Times New Roman" panose="02020603050405020304" pitchFamily="18" charset="0"/>
              <a:ea typeface="Calibri" panose="020F0502020204030204" pitchFamily="34" charset="0"/>
            </a:endParaRPr>
          </a:p>
          <a:p>
            <a:pPr marL="109537" indent="0" algn="r" rtl="1">
              <a:buFont typeface="Wingdings 3" panose="05040102010807070707" pitchFamily="18" charset="2"/>
              <a:buNone/>
              <a:defRPr/>
            </a:pPr>
            <a:endParaRPr lang="en-US" sz="2000" b="1" dirty="0">
              <a:solidFill>
                <a:srgbClr val="0070C0"/>
              </a:solidFill>
            </a:endParaRPr>
          </a:p>
          <a:p>
            <a:pPr marL="109537" indent="0" algn="r" rtl="1">
              <a:buFont typeface="Wingdings 3" panose="05040102010807070707" pitchFamily="18" charset="2"/>
              <a:buNone/>
              <a:defRPr/>
            </a:pPr>
            <a:endParaRPr lang="en-US" sz="2000" dirty="0"/>
          </a:p>
          <a:p>
            <a:pPr algn="r" rtl="1" eaLnBrk="1" hangingPunct="1">
              <a:buFont typeface="Wingdings" pitchFamily="2" charset="2"/>
              <a:buNone/>
              <a:defRPr/>
            </a:pPr>
            <a:endParaRPr lang="he-IL" sz="3200" dirty="0">
              <a:solidFill>
                <a:schemeClr val="folHlink"/>
              </a:solidFill>
            </a:endParaRPr>
          </a:p>
          <a:p>
            <a:pPr algn="r" rtl="1" eaLnBrk="1" hangingPunct="1">
              <a:buFont typeface="Wingdings" pitchFamily="2" charset="2"/>
              <a:buNone/>
              <a:defRPr/>
            </a:pPr>
            <a:endParaRPr lang="he-IL" sz="3200" dirty="0">
              <a:solidFill>
                <a:schemeClr val="folHlink"/>
              </a:solidFill>
            </a:endParaRPr>
          </a:p>
          <a:p>
            <a:pPr algn="r" rtl="1" eaLnBrk="1" hangingPunct="1">
              <a:buFont typeface="Wingdings" pitchFamily="2" charset="2"/>
              <a:buNone/>
              <a:defRPr/>
            </a:pPr>
            <a:endParaRPr lang="he-IL" sz="3200" dirty="0">
              <a:solidFill>
                <a:schemeClr val="folHlink"/>
              </a:solidFill>
            </a:endParaRPr>
          </a:p>
        </p:txBody>
      </p:sp>
      <p:sp>
        <p:nvSpPr>
          <p:cNvPr id="38915" name="Slide Number Placeholder 5">
            <a:extLst>
              <a:ext uri="{FF2B5EF4-FFF2-40B4-BE49-F238E27FC236}">
                <a16:creationId xmlns:a16="http://schemas.microsoft.com/office/drawing/2014/main" id="{F5A8A159-1014-4965-9BE4-0F97E823A8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DECE5FE4-DFB5-47DB-AB8A-C14A577F550F}" type="slidenum">
              <a:rPr lang="he-IL" altLang="he-IL" sz="1000" smtClean="0">
                <a:latin typeface="Arial" panose="020B0604020202020204" pitchFamily="34" charset="0"/>
              </a:rPr>
              <a:pPr>
                <a:spcBef>
                  <a:spcPct val="50000"/>
                </a:spcBef>
                <a:buClrTx/>
                <a:buSzTx/>
                <a:buFontTx/>
                <a:buNone/>
              </a:pPr>
              <a:t>24</a:t>
            </a:fld>
            <a:endParaRPr lang="en-US" altLang="he-IL" sz="1000">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31752"/>
            <a:ext cx="8075240" cy="850106"/>
          </a:xfrm>
        </p:spPr>
        <p:txBody>
          <a:bodyPr/>
          <a:lstStyle/>
          <a:p>
            <a:pPr algn="ctr" eaLnBrk="1" fontAlgn="auto" hangingPunct="1">
              <a:spcAft>
                <a:spcPts val="0"/>
              </a:spcAft>
              <a:defRPr/>
            </a:pPr>
            <a:r>
              <a:rPr lang="he-IL" sz="4200" u="sng" dirty="0">
                <a:solidFill>
                  <a:srgbClr val="C00000"/>
                </a:solidFill>
              </a:rPr>
              <a:t>מערכת רישום ובנית מערכת שעות</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323528" y="1004594"/>
            <a:ext cx="8591872" cy="5211438"/>
          </a:xfrm>
        </p:spPr>
        <p:txBody>
          <a:bodyPr/>
          <a:lstStyle/>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בניית מערכת שעות היא פעולה ממוחשבת, אינטרנטית, שכל סטודנט מבצע באופן אישי. </a:t>
            </a: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הרישום הוא דרך תחנת המידע של הסטודנט. </a:t>
            </a: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הנחיות  לרישום נשלחו ע"י המזכירות האקדמית וקיימת מצגת  המנחה כיצד לבצע את הרישום באתר המכללה. </a:t>
            </a:r>
          </a:p>
          <a:p>
            <a:pPr marL="357188" indent="-269875" algn="r" rtl="1" eaLnBrk="1" hangingPunct="1">
              <a:buFont typeface="Lucida Sans Unicode" panose="020B0602030504020204" pitchFamily="34" charset="0"/>
              <a:buChar char="∙"/>
              <a:defRPr/>
            </a:pPr>
            <a:r>
              <a:rPr lang="he-IL" altLang="he-IL" sz="2000" b="1" dirty="0">
                <a:solidFill>
                  <a:srgbClr val="C00000"/>
                </a:solidFill>
              </a:rPr>
              <a:t>מערכת הרישום תיפתח רק לאחר הסדרת תשלום מקדמה והבאת הוראת קבע. לבירורים יש לפנות למדור שכ"ל. </a:t>
            </a:r>
            <a:r>
              <a:rPr lang="he-IL" altLang="he-IL" sz="2800" b="1" dirty="0">
                <a:solidFill>
                  <a:schemeClr val="folHlink"/>
                </a:solidFill>
              </a:rPr>
              <a:t>	</a:t>
            </a:r>
          </a:p>
          <a:p>
            <a:pPr marL="357188" indent="-269875" algn="r" rtl="1" eaLnBrk="1" hangingPunct="1">
              <a:buFont typeface="Lucida Sans Unicode" panose="020B0602030504020204" pitchFamily="34" charset="0"/>
              <a:buChar char="∙"/>
              <a:defRPr/>
            </a:pPr>
            <a:r>
              <a:rPr lang="he-IL" altLang="he-IL" sz="2000" b="1" dirty="0">
                <a:solidFill>
                  <a:schemeClr val="accent4">
                    <a:lumMod val="75000"/>
                  </a:schemeClr>
                </a:solidFill>
              </a:rPr>
              <a:t>בכל בעיה הקשורה לרישום לקורסים, מקומות בקורסים , קורסים סגורים, יש לפנות לעוזרת ראש המחלקה, גב' ליאת שמואלי, </a:t>
            </a:r>
            <a:r>
              <a:rPr lang="en-US" altLang="he-IL" sz="2000" b="1" dirty="0">
                <a:solidFill>
                  <a:schemeClr val="accent4">
                    <a:lumMod val="75000"/>
                  </a:schemeClr>
                </a:solidFill>
                <a:hlinkClick r:id="rId3"/>
              </a:rPr>
              <a:t>liats@Braude.ac.il</a:t>
            </a:r>
            <a:endParaRPr lang="he-IL" altLang="he-IL" sz="2000" b="1" dirty="0">
              <a:solidFill>
                <a:schemeClr val="accent4">
                  <a:lumMod val="75000"/>
                </a:schemeClr>
              </a:solidFill>
            </a:endParaRP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שיבוץ השיעורים ולוח הבחינות מתוכננים לפי מערכת השעות המומלצת המופיעה בשנתון. סטודנט שילמד לפי המלצה זו יבטיח לעצמו מערכת שעות ומערכת בחינות מאוזנת ללא התנגשויות. </a:t>
            </a: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במקרה ויש צורך ברישום לקורסים שלא לפי המערכת המומלצת/רישום חריג – צריך לוודא שמועדי הבחינות אינם חופפים בימים / שעות. שימו לב  שלא יינתנו מועדים מיוחדים מסיבת חפיפה. </a:t>
            </a:r>
            <a:endParaRPr lang="en-US" altLang="he-IL" sz="2000" dirty="0">
              <a:solidFill>
                <a:schemeClr val="accent4">
                  <a:lumMod val="75000"/>
                </a:schemeClr>
              </a:solidFill>
            </a:endParaRPr>
          </a:p>
          <a:p>
            <a:pPr marL="357188" indent="-269875" algn="r" rtl="1" eaLnBrk="1" hangingPunct="1">
              <a:buFont typeface="Lucida Sans Unicode" panose="020B0602030504020204" pitchFamily="34" charset="0"/>
              <a:buChar char="∙"/>
              <a:defRPr/>
            </a:pPr>
            <a:endParaRPr lang="he-IL" altLang="he-IL" sz="2400" dirty="0">
              <a:solidFill>
                <a:schemeClr val="accent4">
                  <a:lumMod val="75000"/>
                </a:schemeClr>
              </a:solidFill>
            </a:endParaRPr>
          </a:p>
          <a:p>
            <a:pPr algn="r" rtl="1" eaLnBrk="1" hangingPunct="1">
              <a:buFont typeface="Wingdings" pitchFamily="2" charset="2"/>
              <a:buNone/>
              <a:defRPr/>
            </a:pPr>
            <a:endParaRPr lang="he-IL" altLang="he-IL" sz="28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25</a:t>
            </a:fld>
            <a:endParaRPr lang="en-US" altLang="he-IL" sz="1000">
              <a:latin typeface="Arial" panose="020B0604020202020204" pitchFamily="34" charset="0"/>
            </a:endParaRPr>
          </a:p>
        </p:txBody>
      </p:sp>
    </p:spTree>
    <p:extLst>
      <p:ext uri="{BB962C8B-B14F-4D97-AF65-F5344CB8AC3E}">
        <p14:creationId xmlns:p14="http://schemas.microsoft.com/office/powerpoint/2010/main" val="3426161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467543" y="803250"/>
            <a:ext cx="8424937" cy="5788050"/>
          </a:xfrm>
        </p:spPr>
        <p:txBody>
          <a:bodyPr/>
          <a:lstStyle/>
          <a:p>
            <a:pPr lvl="0" algn="r" rtl="1" eaLnBrk="1" hangingPunct="1">
              <a:buClr>
                <a:srgbClr val="2DA2BF"/>
              </a:buClr>
              <a:defRPr/>
            </a:pPr>
            <a:r>
              <a:rPr lang="he-IL" altLang="he-IL" sz="2400" b="1" u="sng" dirty="0">
                <a:solidFill>
                  <a:srgbClr val="C00000"/>
                </a:solidFill>
              </a:rPr>
              <a:t>תחילת רישום</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rPr>
              <a:t> תחילת הרישום היא בתאריך 1.3.2023</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highlight>
                  <a:srgbClr val="FFFF00"/>
                </a:highlight>
              </a:rPr>
              <a:t>בתנאי ששילמו מקדמה והסדירו הוראת קבע.</a:t>
            </a:r>
            <a:endParaRPr lang="he-IL" altLang="he-IL" sz="2400" b="1" u="sng" dirty="0">
              <a:solidFill>
                <a:srgbClr val="C00000"/>
              </a:solidFill>
            </a:endParaRPr>
          </a:p>
          <a:p>
            <a:pPr algn="r" rtl="1" eaLnBrk="1" hangingPunct="1">
              <a:defRPr/>
            </a:pPr>
            <a:r>
              <a:rPr lang="he-IL" altLang="he-IL" sz="2400" b="1" u="sng" dirty="0">
                <a:solidFill>
                  <a:srgbClr val="C00000"/>
                </a:solidFill>
              </a:rPr>
              <a:t>מרכיבי הקורסים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ליד כל קורס רשומים מרכיביו: הרצאה / מעבדה / תרגיל / סדנה. לעיתים קורס יכיל את כל המרכיבים לעיתים רק חלק . חובה להירשם לכל מרכיבי הקורס אחרת הרישום לקורס </a:t>
            </a:r>
            <a:r>
              <a:rPr lang="he-IL" altLang="he-IL" sz="2400" b="1" u="sng" dirty="0">
                <a:solidFill>
                  <a:schemeClr val="accent4">
                    <a:lumMod val="75000"/>
                  </a:schemeClr>
                </a:solidFill>
              </a:rPr>
              <a:t>לא מלא</a:t>
            </a:r>
            <a:r>
              <a:rPr lang="he-IL" altLang="he-IL" sz="2400" dirty="0">
                <a:solidFill>
                  <a:schemeClr val="accent4">
                    <a:lumMod val="75000"/>
                  </a:schemeClr>
                </a:solidFill>
              </a:rPr>
              <a:t>. </a:t>
            </a:r>
          </a:p>
          <a:p>
            <a:pPr algn="r" rtl="1" eaLnBrk="1" hangingPunct="1">
              <a:defRPr/>
            </a:pPr>
            <a:r>
              <a:rPr lang="he-IL" altLang="he-IL" sz="2400" b="1" u="sng" dirty="0">
                <a:solidFill>
                  <a:srgbClr val="C00000"/>
                </a:solidFill>
              </a:rPr>
              <a:t>תנאי לרישום לקורסים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הינו מעבר בהצלחה את הקורס המהווה את דרישת הקדם.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במידה ולא יתקבלו ציונים עד למועד הרישום, יהיה הרישום לקורס המתקדם על תנאי, מחובתו ובאחריותו של הסטודנט לבטל רישומו אם לא השיג ציון עובר בקורס שהיווה את דרישת הקדם.</a:t>
            </a: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26</a:t>
            </a:fld>
            <a:endParaRPr lang="en-US" altLang="he-IL" sz="1000">
              <a:latin typeface="Arial" panose="020B0604020202020204" pitchFamily="34" charset="0"/>
            </a:endParaRPr>
          </a:p>
        </p:txBody>
      </p:sp>
    </p:spTree>
    <p:extLst>
      <p:ext uri="{BB962C8B-B14F-4D97-AF65-F5344CB8AC3E}">
        <p14:creationId xmlns:p14="http://schemas.microsoft.com/office/powerpoint/2010/main" val="38480128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467544" y="803250"/>
            <a:ext cx="7920880" cy="5788050"/>
          </a:xfrm>
        </p:spPr>
        <p:txBody>
          <a:bodyPr/>
          <a:lstStyle/>
          <a:p>
            <a:pPr algn="r" rtl="1" eaLnBrk="1" hangingPunct="1">
              <a:defRPr/>
            </a:pPr>
            <a:r>
              <a:rPr lang="he-IL" altLang="he-IL" sz="2400" b="1" u="sng" dirty="0">
                <a:solidFill>
                  <a:srgbClr val="C00000"/>
                </a:solidFill>
              </a:rPr>
              <a:t>שינויים במערכת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בתחילת כל סמסטר יש תקופה של כשבועיים המוגדרת </a:t>
            </a:r>
            <a:r>
              <a:rPr lang="he-IL" altLang="he-IL" sz="2400" b="1" dirty="0">
                <a:solidFill>
                  <a:srgbClr val="C00000"/>
                </a:solidFill>
              </a:rPr>
              <a:t>כ"תקופת שינויים"</a:t>
            </a:r>
            <a:r>
              <a:rPr lang="he-IL" altLang="he-IL" sz="2400" dirty="0">
                <a:solidFill>
                  <a:schemeClr val="accent4">
                    <a:lumMod val="75000"/>
                  </a:schemeClr>
                </a:solidFill>
              </a:rPr>
              <a:t>. בתקופה זו ניתן להיכנס לקורסים השונים, להתרשם ולשנות רישום – שינוי.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הרישום הינו על בסיס מקום פנוי</a:t>
            </a:r>
            <a:endParaRPr lang="he-IL" altLang="he-IL" sz="2400" b="1" u="sng" dirty="0">
              <a:solidFill>
                <a:srgbClr val="C00000"/>
              </a:solidFill>
            </a:endParaRPr>
          </a:p>
          <a:p>
            <a:pPr algn="r" rtl="1" eaLnBrk="1" hangingPunct="1">
              <a:defRPr/>
            </a:pPr>
            <a:r>
              <a:rPr lang="he-IL" altLang="he-IL" sz="2400" b="1" u="sng" dirty="0">
                <a:solidFill>
                  <a:srgbClr val="C00000"/>
                </a:solidFill>
              </a:rPr>
              <a:t>רשימת המתנה</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סטודנט יכול להירשם לרשימות המתנה במקרה והקורס מלא. באם התפנה מקום תשלח הודעה לסטודנט באמצעות  תחנת המידע המקום נשמר למשך 13שעות. אם הסטודנט לא נרשם התור עובר לבא בתור.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רשימות ההמתנה של סופי שבוע יעודכנו  ביום ראשון.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ניתן להירשם ל – 8 רשימות המתנה לכול היותר. </a:t>
            </a:r>
          </a:p>
          <a:p>
            <a:pPr marL="87313" indent="0" algn="r" rtl="1" eaLnBrk="1" hangingPunct="1">
              <a:buNone/>
              <a:defRPr/>
            </a:pPr>
            <a:endParaRPr lang="en-US" altLang="he-IL" sz="2400" dirty="0">
              <a:solidFill>
                <a:schemeClr val="accent4">
                  <a:lumMod val="75000"/>
                </a:schemeClr>
              </a:solidFill>
            </a:endParaRPr>
          </a:p>
          <a:p>
            <a:pPr marL="357188" indent="-269875" algn="r" rtl="1" eaLnBrk="1" hangingPunct="1">
              <a:buFont typeface="Lucida Sans Unicode" panose="020B0602030504020204" pitchFamily="34" charset="0"/>
              <a:buChar char="∙"/>
              <a:defRPr/>
            </a:pPr>
            <a:endParaRPr lang="he-IL" altLang="he-IL" sz="2800" dirty="0">
              <a:solidFill>
                <a:schemeClr val="accent4">
                  <a:lumMod val="75000"/>
                </a:schemeClr>
              </a:solidFill>
            </a:endParaRPr>
          </a:p>
          <a:p>
            <a:pPr algn="r" rtl="1" eaLnBrk="1" hangingPunct="1">
              <a:buFont typeface="Wingdings" pitchFamily="2" charset="2"/>
              <a:buNone/>
              <a:defRPr/>
            </a:pPr>
            <a:endParaRPr lang="he-IL" altLang="he-IL" sz="32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27</a:t>
            </a:fld>
            <a:endParaRPr lang="en-US" altLang="he-IL" sz="1000">
              <a:latin typeface="Arial" panose="020B0604020202020204" pitchFamily="34" charset="0"/>
            </a:endParaRPr>
          </a:p>
        </p:txBody>
      </p:sp>
    </p:spTree>
    <p:extLst>
      <p:ext uri="{BB962C8B-B14F-4D97-AF65-F5344CB8AC3E}">
        <p14:creationId xmlns:p14="http://schemas.microsoft.com/office/powerpoint/2010/main" val="32706099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215516" y="692696"/>
            <a:ext cx="8712968" cy="5616624"/>
          </a:xfrm>
        </p:spPr>
        <p:txBody>
          <a:bodyPr/>
          <a:lstStyle/>
          <a:p>
            <a:pPr lvl="0" algn="r" rtl="1" eaLnBrk="1" hangingPunct="1">
              <a:buClr>
                <a:srgbClr val="2DA2BF"/>
              </a:buClr>
              <a:defRPr/>
            </a:pPr>
            <a:r>
              <a:rPr lang="he-IL" altLang="he-IL" sz="2400" b="1" u="sng" dirty="0">
                <a:solidFill>
                  <a:srgbClr val="C00000"/>
                </a:solidFill>
              </a:rPr>
              <a:t>רישום חוזר לקורס חובה עקב כשלון</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rPr>
              <a:t>חובה להירשם לקורס בו נכשל הסטודנט מייד בסמסטר העוקב.</a:t>
            </a:r>
          </a:p>
          <a:p>
            <a:pPr lvl="0" algn="r" rtl="1" eaLnBrk="1" hangingPunct="1">
              <a:buClr>
                <a:srgbClr val="2DA2BF"/>
              </a:buClr>
              <a:defRPr/>
            </a:pPr>
            <a:r>
              <a:rPr lang="he-IL" altLang="he-IL" sz="2400" b="1" u="sng" dirty="0">
                <a:solidFill>
                  <a:srgbClr val="C00000"/>
                </a:solidFill>
              </a:rPr>
              <a:t>רישום חוזר לקורס חובה שלא עקב כשלון – שיפור ציון</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rPr>
              <a:t>יש למלא טופס  לרישום/ביטול ידני, חתום ע"י יועץ אקדמי  ולהעביר למזכירות המחלקה</a:t>
            </a:r>
            <a:endParaRPr lang="he-IL" altLang="he-IL" sz="2400" b="1" u="sng" dirty="0">
              <a:solidFill>
                <a:srgbClr val="C00000"/>
              </a:solidFill>
            </a:endParaRPr>
          </a:p>
          <a:p>
            <a:pPr algn="r" rtl="1" eaLnBrk="1" hangingPunct="1">
              <a:defRPr/>
            </a:pPr>
            <a:r>
              <a:rPr lang="he-IL" altLang="he-IL" sz="2400" b="1" u="sng" dirty="0">
                <a:solidFill>
                  <a:srgbClr val="C00000"/>
                </a:solidFill>
              </a:rPr>
              <a:t>ביטול רישום לקורס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ייעשה על ידי הסטודנט באמצעות תחנת המידע לסטודנט עד תום השבוע השני לתחילת כל  סמסטר, יש לבטל את כל מרכיבי הקורס.  </a:t>
            </a:r>
          </a:p>
          <a:p>
            <a:pPr marL="357188" indent="-269875" algn="r" rtl="1" eaLnBrk="1" hangingPunct="1">
              <a:buFont typeface="Lucida Sans Unicode" panose="020B0602030504020204" pitchFamily="34" charset="0"/>
              <a:buChar char="∙"/>
              <a:defRPr/>
            </a:pPr>
            <a:r>
              <a:rPr lang="he-IL" altLang="he-IL" sz="2400" dirty="0">
                <a:solidFill>
                  <a:srgbClr val="C00000"/>
                </a:solidFill>
              </a:rPr>
              <a:t>סטודנט שלא נבחן בקורס אליו נרשם ולא הודיע על ביטול השתתפותו בקורס במועד, יהיה דינו כדין </a:t>
            </a:r>
            <a:r>
              <a:rPr lang="he-IL" altLang="he-IL" sz="2400" b="1" u="sng" dirty="0">
                <a:solidFill>
                  <a:srgbClr val="C00000"/>
                </a:solidFill>
              </a:rPr>
              <a:t>"נכשל".</a:t>
            </a:r>
          </a:p>
          <a:p>
            <a:pPr algn="r" rtl="1" eaLnBrk="1" hangingPunct="1">
              <a:defRPr/>
            </a:pPr>
            <a:r>
              <a:rPr lang="he-IL" altLang="he-IL" sz="2400" b="1" u="sng" dirty="0">
                <a:solidFill>
                  <a:srgbClr val="C00000"/>
                </a:solidFill>
              </a:rPr>
              <a:t>אימות רישום</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בתום הרישום יש להפיק תדפיס רישום לקורסים (מערכת שעות), התדפיס מהווה אסמכתא שאכן הינכם רשומים לקורסים על כל מרכיביהם (הרצאה, תרגיל, מעבדה, סדנה). </a:t>
            </a:r>
          </a:p>
          <a:p>
            <a:pPr algn="r" rtl="1" eaLnBrk="1" hangingPunct="1">
              <a:buFont typeface="Wingdings" pitchFamily="2" charset="2"/>
              <a:buNone/>
              <a:defRPr/>
            </a:pPr>
            <a:endParaRPr lang="he-IL" altLang="he-IL" sz="32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28</a:t>
            </a:fld>
            <a:endParaRPr lang="en-US" altLang="he-IL" sz="1000">
              <a:latin typeface="Arial" panose="020B0604020202020204" pitchFamily="34" charset="0"/>
            </a:endParaRPr>
          </a:p>
        </p:txBody>
      </p:sp>
    </p:spTree>
    <p:extLst>
      <p:ext uri="{BB962C8B-B14F-4D97-AF65-F5344CB8AC3E}">
        <p14:creationId xmlns:p14="http://schemas.microsoft.com/office/powerpoint/2010/main" val="36640851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355247" y="722188"/>
            <a:ext cx="8299834" cy="5788050"/>
          </a:xfrm>
        </p:spPr>
        <p:txBody>
          <a:bodyPr/>
          <a:lstStyle/>
          <a:p>
            <a:pPr marL="357188" indent="-269875" algn="r" rtl="1" eaLnBrk="1" hangingPunct="1">
              <a:buFont typeface="Lucida Sans Unicode" panose="020B0602030504020204" pitchFamily="34" charset="0"/>
              <a:buChar char="∙"/>
              <a:defRPr/>
            </a:pPr>
            <a:r>
              <a:rPr lang="he-IL" altLang="he-IL" sz="2400" b="1" u="sng" dirty="0">
                <a:solidFill>
                  <a:srgbClr val="C00000"/>
                </a:solidFill>
              </a:rPr>
              <a:t>רישום זמני</a:t>
            </a:r>
            <a:endParaRPr lang="he-IL" altLang="he-IL" sz="2400" dirty="0">
              <a:solidFill>
                <a:schemeClr val="accent4">
                  <a:lumMod val="75000"/>
                </a:schemeClr>
              </a:solidFill>
            </a:endParaRP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סטודנטים שמופיע להם במערכת השעות "רישום זמני" צריכים לבדוק אם לא חסר להם אחד מרכיבי הקורס (תרגיל / מעבדה / פרויקט).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אם חסר, עליהם להשלים את הרישום </a:t>
            </a:r>
            <a:r>
              <a:rPr lang="he-IL" altLang="he-IL" sz="2400" dirty="0" err="1">
                <a:solidFill>
                  <a:schemeClr val="accent4">
                    <a:lumMod val="75000"/>
                  </a:schemeClr>
                </a:solidFill>
              </a:rPr>
              <a:t>כנידרש</a:t>
            </a:r>
            <a:r>
              <a:rPr lang="he-IL" altLang="he-IL" sz="2400" dirty="0">
                <a:solidFill>
                  <a:schemeClr val="accent4">
                    <a:lumMod val="75000"/>
                  </a:schemeClr>
                </a:solidFill>
              </a:rPr>
              <a:t>.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אם לא חסר שום רכיב יש לשלוח מייל ל- </a:t>
            </a:r>
            <a:r>
              <a:rPr lang="en-US" altLang="he-IL" sz="2400" dirty="0">
                <a:solidFill>
                  <a:schemeClr val="accent4">
                    <a:lumMod val="75000"/>
                  </a:schemeClr>
                </a:solidFill>
              </a:rPr>
              <a:t> </a:t>
            </a:r>
            <a:r>
              <a:rPr lang="en-US" altLang="he-IL" sz="2400" b="1" dirty="0">
                <a:solidFill>
                  <a:schemeClr val="accent4">
                    <a:lumMod val="75000"/>
                  </a:schemeClr>
                </a:solidFill>
                <a:hlinkClick r:id="rId3"/>
              </a:rPr>
              <a:t>liats@Braude.ac.il</a:t>
            </a:r>
            <a:r>
              <a:rPr lang="en-US" altLang="he-IL" sz="2400" b="1" dirty="0">
                <a:solidFill>
                  <a:schemeClr val="accent4">
                    <a:lumMod val="75000"/>
                  </a:schemeClr>
                </a:solidFill>
              </a:rPr>
              <a:t> </a:t>
            </a:r>
            <a:r>
              <a:rPr lang="he-IL" altLang="he-IL" sz="2400" dirty="0">
                <a:solidFill>
                  <a:schemeClr val="accent4">
                    <a:lumMod val="75000"/>
                  </a:schemeClr>
                </a:solidFill>
              </a:rPr>
              <a:t>ולציין כי לאחר בדיקה שלכם עדין מופיע "רישום זמני"</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אנו נטפל מול טכנולוגיות מידע בהסרת ההערה.</a:t>
            </a:r>
          </a:p>
          <a:p>
            <a:pPr algn="r" rtl="1" eaLnBrk="1" hangingPunct="1">
              <a:defRPr/>
            </a:pPr>
            <a:r>
              <a:rPr lang="he-IL" altLang="he-IL" sz="2400" b="1" u="sng" dirty="0">
                <a:solidFill>
                  <a:srgbClr val="C00000"/>
                </a:solidFill>
              </a:rPr>
              <a:t>השתתפות בקורס ללא רישום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סטודנט שהשתתף בקורס שלא נרשם אליו עד לסוף תקופת השינויים, לא יהיה זכאי להיבחן בבחינת סיום הקורס.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הוספה ידנית של שם הסטודנט ברשימת הנוכחות על ידי המרצה בקורס, אינה תחליף לרישום לקורס ואינה בגדר אישור לרישום לקורס. </a:t>
            </a:r>
          </a:p>
          <a:p>
            <a:pPr marL="357188" indent="-269875" algn="r" rtl="1" eaLnBrk="1" hangingPunct="1">
              <a:buFont typeface="Lucida Sans Unicode" panose="020B0602030504020204" pitchFamily="34" charset="0"/>
              <a:buChar char="∙"/>
              <a:defRPr/>
            </a:pPr>
            <a:endParaRPr lang="en-US" altLang="he-IL" sz="2400" dirty="0">
              <a:solidFill>
                <a:schemeClr val="accent4">
                  <a:lumMod val="75000"/>
                </a:schemeClr>
              </a:solidFill>
            </a:endParaRPr>
          </a:p>
          <a:p>
            <a:pPr marL="357188" indent="-269875" algn="r" rtl="1" eaLnBrk="1" hangingPunct="1">
              <a:buFont typeface="Lucida Sans Unicode" panose="020B0602030504020204" pitchFamily="34" charset="0"/>
              <a:buChar char="∙"/>
              <a:defRPr/>
            </a:pPr>
            <a:endParaRPr lang="he-IL" altLang="he-IL" sz="2800" dirty="0">
              <a:solidFill>
                <a:schemeClr val="accent4">
                  <a:lumMod val="75000"/>
                </a:schemeClr>
              </a:solidFill>
            </a:endParaRPr>
          </a:p>
          <a:p>
            <a:pPr algn="r" rtl="1" eaLnBrk="1" hangingPunct="1">
              <a:buFont typeface="Wingdings" pitchFamily="2" charset="2"/>
              <a:buNone/>
              <a:defRPr/>
            </a:pPr>
            <a:endParaRPr lang="he-IL" altLang="he-IL" sz="32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29</a:t>
            </a:fld>
            <a:endParaRPr lang="en-US" altLang="he-IL" sz="1000">
              <a:latin typeface="Arial" panose="020B0604020202020204" pitchFamily="34" charset="0"/>
            </a:endParaRPr>
          </a:p>
        </p:txBody>
      </p:sp>
    </p:spTree>
    <p:extLst>
      <p:ext uri="{BB962C8B-B14F-4D97-AF65-F5344CB8AC3E}">
        <p14:creationId xmlns:p14="http://schemas.microsoft.com/office/powerpoint/2010/main" val="28913515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806AA4-CB8A-4B82-BC57-3DC1E75A83E7}"/>
              </a:ext>
            </a:extLst>
          </p:cNvPr>
          <p:cNvSpPr>
            <a:spLocks noGrp="1" noChangeArrowheads="1"/>
          </p:cNvSpPr>
          <p:nvPr>
            <p:ph type="title"/>
          </p:nvPr>
        </p:nvSpPr>
        <p:spPr/>
        <p:txBody>
          <a:bodyPr/>
          <a:lstStyle/>
          <a:p>
            <a:pPr algn="ctr" eaLnBrk="1" fontAlgn="auto" hangingPunct="1">
              <a:spcAft>
                <a:spcPts val="0"/>
              </a:spcAft>
              <a:defRPr/>
            </a:pPr>
            <a:r>
              <a:rPr lang="he-IL" sz="5400" dirty="0">
                <a:solidFill>
                  <a:schemeClr val="bg2">
                    <a:lumMod val="25000"/>
                  </a:schemeClr>
                </a:solidFill>
              </a:rPr>
              <a:t>תוכנית המפגש</a:t>
            </a:r>
            <a:endParaRPr lang="en-US" sz="5400" dirty="0">
              <a:solidFill>
                <a:schemeClr val="bg2">
                  <a:lumMod val="25000"/>
                </a:schemeClr>
              </a:solidFill>
            </a:endParaRPr>
          </a:p>
        </p:txBody>
      </p:sp>
      <p:sp>
        <p:nvSpPr>
          <p:cNvPr id="7171" name="Rectangle 3">
            <a:extLst>
              <a:ext uri="{FF2B5EF4-FFF2-40B4-BE49-F238E27FC236}">
                <a16:creationId xmlns:a16="http://schemas.microsoft.com/office/drawing/2014/main" id="{1315873E-DC88-4456-80E9-95F77FCDBB5F}"/>
              </a:ext>
            </a:extLst>
          </p:cNvPr>
          <p:cNvSpPr>
            <a:spLocks noGrp="1" noChangeArrowheads="1"/>
          </p:cNvSpPr>
          <p:nvPr>
            <p:ph idx="1"/>
          </p:nvPr>
        </p:nvSpPr>
        <p:spPr>
          <a:xfrm>
            <a:off x="457200" y="1481138"/>
            <a:ext cx="8229600" cy="4396134"/>
          </a:xfrm>
        </p:spPr>
        <p:txBody>
          <a:bodyPr>
            <a:normAutofit/>
          </a:bodyPr>
          <a:lstStyle/>
          <a:p>
            <a:pPr marL="185738" lvl="1" indent="-58738" algn="r" rtl="1" eaLnBrk="1" fontAlgn="auto" hangingPunct="1">
              <a:lnSpc>
                <a:spcPct val="125000"/>
              </a:lnSpc>
              <a:spcBef>
                <a:spcPts val="400"/>
              </a:spcBef>
              <a:spcAft>
                <a:spcPts val="0"/>
              </a:spcAft>
              <a:buSzPct val="68000"/>
              <a:buNone/>
              <a:defRPr/>
            </a:pPr>
            <a:r>
              <a:rPr lang="he-IL" sz="2400" b="1" dirty="0">
                <a:solidFill>
                  <a:srgbClr val="0070C0"/>
                </a:solidFill>
              </a:rPr>
              <a:t>בפגישה הזו נעבור תחילה על:</a:t>
            </a:r>
          </a:p>
          <a:p>
            <a:pPr marL="469900" lvl="1" indent="-342900" algn="r" rtl="1" eaLnBrk="1" fontAlgn="auto" hangingPunct="1">
              <a:lnSpc>
                <a:spcPct val="125000"/>
              </a:lnSpc>
              <a:spcBef>
                <a:spcPts val="400"/>
              </a:spcBef>
              <a:spcAft>
                <a:spcPts val="0"/>
              </a:spcAft>
              <a:buSzPct val="68000"/>
              <a:buFont typeface="Wingdings" panose="05000000000000000000" pitchFamily="2" charset="2"/>
              <a:buChar char="q"/>
              <a:defRPr/>
            </a:pPr>
            <a:r>
              <a:rPr lang="he-IL" sz="2400" b="1" dirty="0">
                <a:solidFill>
                  <a:srgbClr val="0070C0"/>
                </a:solidFill>
              </a:rPr>
              <a:t> תוכנית הלימודים לסמסטר הראשון</a:t>
            </a:r>
          </a:p>
          <a:p>
            <a:pPr marL="469900" lvl="1" indent="-342900" algn="r" rtl="1" eaLnBrk="1" fontAlgn="auto" hangingPunct="1">
              <a:lnSpc>
                <a:spcPct val="125000"/>
              </a:lnSpc>
              <a:spcBef>
                <a:spcPts val="400"/>
              </a:spcBef>
              <a:spcAft>
                <a:spcPts val="0"/>
              </a:spcAft>
              <a:buSzPct val="68000"/>
              <a:buFont typeface="Wingdings" panose="05000000000000000000" pitchFamily="2" charset="2"/>
              <a:buChar char="q"/>
              <a:defRPr/>
            </a:pPr>
            <a:r>
              <a:rPr lang="he-IL" sz="2400" b="1" dirty="0">
                <a:solidFill>
                  <a:srgbClr val="0070C0"/>
                </a:solidFill>
              </a:rPr>
              <a:t>נהלים</a:t>
            </a:r>
          </a:p>
          <a:p>
            <a:pPr marL="469900" lvl="1" indent="-342900" algn="r" rtl="1" eaLnBrk="1" fontAlgn="auto" hangingPunct="1">
              <a:lnSpc>
                <a:spcPct val="125000"/>
              </a:lnSpc>
              <a:spcBef>
                <a:spcPts val="400"/>
              </a:spcBef>
              <a:spcAft>
                <a:spcPts val="0"/>
              </a:spcAft>
              <a:buSzPct val="68000"/>
              <a:buFont typeface="Wingdings" panose="05000000000000000000" pitchFamily="2" charset="2"/>
              <a:buChar char="q"/>
              <a:defRPr/>
            </a:pPr>
            <a:r>
              <a:rPr lang="he-IL" sz="2400" b="1" dirty="0">
                <a:solidFill>
                  <a:srgbClr val="0070C0"/>
                </a:solidFill>
              </a:rPr>
              <a:t>הנחיות לתהליך הרישום לקורסים</a:t>
            </a:r>
          </a:p>
          <a:p>
            <a:pPr marL="127000" lvl="1" indent="0" algn="r" rtl="1" eaLnBrk="1" fontAlgn="auto" hangingPunct="1">
              <a:lnSpc>
                <a:spcPct val="125000"/>
              </a:lnSpc>
              <a:spcBef>
                <a:spcPts val="400"/>
              </a:spcBef>
              <a:spcAft>
                <a:spcPts val="0"/>
              </a:spcAft>
              <a:buSzPct val="68000"/>
              <a:buNone/>
              <a:defRPr/>
            </a:pPr>
            <a:endParaRPr lang="he-IL" sz="2400" b="1" dirty="0">
              <a:solidFill>
                <a:srgbClr val="0070C0"/>
              </a:solidFill>
            </a:endParaRPr>
          </a:p>
          <a:p>
            <a:pPr marL="127000" lvl="1" indent="0" algn="r" rtl="1" eaLnBrk="1" fontAlgn="auto" hangingPunct="1">
              <a:lnSpc>
                <a:spcPct val="125000"/>
              </a:lnSpc>
              <a:spcBef>
                <a:spcPts val="400"/>
              </a:spcBef>
              <a:spcAft>
                <a:spcPts val="0"/>
              </a:spcAft>
              <a:buSzPct val="68000"/>
              <a:buNone/>
              <a:defRPr/>
            </a:pPr>
            <a:r>
              <a:rPr lang="he-IL" sz="2400" b="1" dirty="0">
                <a:solidFill>
                  <a:srgbClr val="C00000"/>
                </a:solidFill>
              </a:rPr>
              <a:t>לאחר מכן אהיה זמינה לשאלות, בתום המצגת.</a:t>
            </a:r>
          </a:p>
          <a:p>
            <a:pPr marL="630936" lvl="2" indent="0" algn="r" rtl="1" eaLnBrk="1" fontAlgn="auto" hangingPunct="1">
              <a:lnSpc>
                <a:spcPct val="125000"/>
              </a:lnSpc>
              <a:spcAft>
                <a:spcPts val="0"/>
              </a:spcAft>
              <a:buNone/>
              <a:defRPr/>
            </a:pPr>
            <a:endParaRPr lang="he-IL" b="1" dirty="0">
              <a:solidFill>
                <a:schemeClr val="accent1">
                  <a:lumMod val="75000"/>
                </a:schemeClr>
              </a:solidFill>
            </a:endParaRPr>
          </a:p>
          <a:p>
            <a:pPr marL="859536" lvl="2" algn="r" rtl="1" eaLnBrk="1" fontAlgn="auto" hangingPunct="1">
              <a:lnSpc>
                <a:spcPct val="125000"/>
              </a:lnSpc>
              <a:spcAft>
                <a:spcPts val="0"/>
              </a:spcAft>
              <a:buFont typeface="Wingdings 2"/>
              <a:buChar char=""/>
              <a:defRPr/>
            </a:pPr>
            <a:endParaRPr lang="he-IL" b="1" dirty="0">
              <a:solidFill>
                <a:schemeClr val="accent1">
                  <a:lumMod val="75000"/>
                </a:schemeClr>
              </a:solidFill>
            </a:endParaRPr>
          </a:p>
        </p:txBody>
      </p:sp>
      <p:sp>
        <p:nvSpPr>
          <p:cNvPr id="15363" name="Slide Number Placeholder 5">
            <a:extLst>
              <a:ext uri="{FF2B5EF4-FFF2-40B4-BE49-F238E27FC236}">
                <a16:creationId xmlns:a16="http://schemas.microsoft.com/office/drawing/2014/main" id="{8B4A8B33-C769-4E2D-BB95-328D440980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1402E990-469B-417F-87A2-01AD5B04CEE0}" type="slidenum">
              <a:rPr lang="he-IL" altLang="he-IL" sz="1000" smtClean="0">
                <a:latin typeface="Arial" panose="020B0604020202020204" pitchFamily="34" charset="0"/>
              </a:rPr>
              <a:pPr>
                <a:spcBef>
                  <a:spcPct val="50000"/>
                </a:spcBef>
                <a:buClrTx/>
                <a:buSzTx/>
                <a:buFontTx/>
                <a:buNone/>
              </a:pPr>
              <a:t>3</a:t>
            </a:fld>
            <a:endParaRPr lang="en-US" altLang="he-IL" sz="1000">
              <a:latin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31752"/>
            <a:ext cx="8075240" cy="850106"/>
          </a:xfrm>
        </p:spPr>
        <p:txBody>
          <a:bodyPr/>
          <a:lstStyle/>
          <a:p>
            <a:pPr algn="ctr" eaLnBrk="1" fontAlgn="auto" hangingPunct="1">
              <a:spcAft>
                <a:spcPts val="0"/>
              </a:spcAft>
              <a:defRPr/>
            </a:pPr>
            <a:r>
              <a:rPr lang="he-IL" sz="4200" u="sng" dirty="0">
                <a:solidFill>
                  <a:srgbClr val="C00000"/>
                </a:solidFill>
              </a:rPr>
              <a:t>מערכת רישום ותקנון אקדמי</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179512" y="881858"/>
            <a:ext cx="8280920" cy="5211438"/>
          </a:xfrm>
        </p:spPr>
        <p:txBody>
          <a:bodyPr>
            <a:normAutofit/>
          </a:bodyPr>
          <a:lstStyle/>
          <a:p>
            <a:pPr algn="r" rtl="1" eaLnBrk="1" hangingPunct="1">
              <a:defRPr/>
            </a:pPr>
            <a:r>
              <a:rPr lang="he-IL" altLang="he-IL" sz="2400" b="1" u="sng" dirty="0">
                <a:solidFill>
                  <a:srgbClr val="C00000"/>
                </a:solidFill>
              </a:rPr>
              <a:t>בחני אמצע</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בחלק מהקורסים יתקיימו בחני אמצע, מידע זה מופיע בסילבוס של הקורס.</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תאריכים של בחני אמצע יפורסמו ע"י המחלקות כשבועיים לאחר תחילת כל סמסטר</a:t>
            </a:r>
          </a:p>
          <a:p>
            <a:pPr algn="r" rtl="1" eaLnBrk="1" hangingPunct="1">
              <a:defRPr/>
            </a:pPr>
            <a:r>
              <a:rPr lang="he-IL" altLang="he-IL" sz="2400" b="1" u="sng" dirty="0">
                <a:solidFill>
                  <a:srgbClr val="C00000"/>
                </a:solidFill>
              </a:rPr>
              <a:t>חריגה מנקודות זכות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על פי הנוהל האקדמי סטודנט צריך ללמוד לא פחות מ- 16 נ"ז ולא יותר מ-24 נ"ז בסמסטר.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חריגה ממספרים אלו מחייבת אישור יועץ אקדמי. אנא הקפדתכם לרישום תקין. </a:t>
            </a:r>
          </a:p>
          <a:p>
            <a:pPr algn="r" rtl="1" eaLnBrk="1" hangingPunct="1">
              <a:defRPr/>
            </a:pPr>
            <a:r>
              <a:rPr lang="he-IL" altLang="he-IL" sz="2400" b="1" u="sng" dirty="0">
                <a:solidFill>
                  <a:srgbClr val="C00000"/>
                </a:solidFill>
              </a:rPr>
              <a:t>הודעות על ביטולי שיעור/קורס/השלמות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הודעות כאלו נשלחות אך ורק דרך תחנת המידע</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אתם מתבקשים להתעדכן בתחנת המידע לגבי כל שינוי.</a:t>
            </a:r>
          </a:p>
          <a:p>
            <a:pPr algn="r" rtl="1" eaLnBrk="1" hangingPunct="1">
              <a:buFont typeface="Wingdings" pitchFamily="2" charset="2"/>
              <a:buNone/>
              <a:defRPr/>
            </a:pPr>
            <a:endParaRPr lang="he-IL" altLang="he-IL" sz="28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30</a:t>
            </a:fld>
            <a:endParaRPr lang="en-US" altLang="he-IL" sz="1000">
              <a:latin typeface="Arial" panose="020B0604020202020204" pitchFamily="34" charset="0"/>
            </a:endParaRPr>
          </a:p>
        </p:txBody>
      </p:sp>
    </p:spTree>
    <p:extLst>
      <p:ext uri="{BB962C8B-B14F-4D97-AF65-F5344CB8AC3E}">
        <p14:creationId xmlns:p14="http://schemas.microsoft.com/office/powerpoint/2010/main" val="4193622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5E4DC674-641C-41A9-BCD1-320CCA605A01}"/>
              </a:ext>
            </a:extLst>
          </p:cNvPr>
          <p:cNvSpPr>
            <a:spLocks noGrp="1" noChangeArrowheads="1"/>
          </p:cNvSpPr>
          <p:nvPr>
            <p:ph type="title"/>
          </p:nvPr>
        </p:nvSpPr>
        <p:spPr/>
        <p:txBody>
          <a:bodyPr>
            <a:noAutofit/>
          </a:bodyPr>
          <a:lstStyle/>
          <a:p>
            <a:pPr algn="ctr" eaLnBrk="1" fontAlgn="auto" hangingPunct="1">
              <a:spcAft>
                <a:spcPts val="0"/>
              </a:spcAft>
              <a:defRPr/>
            </a:pPr>
            <a:r>
              <a:rPr lang="he-IL" sz="7200" dirty="0">
                <a:solidFill>
                  <a:schemeClr val="accent4">
                    <a:lumMod val="75000"/>
                  </a:schemeClr>
                </a:solidFill>
              </a:rPr>
              <a:t>והכי הכי חשוב</a:t>
            </a:r>
            <a:endParaRPr lang="en-US" sz="7200" dirty="0">
              <a:solidFill>
                <a:schemeClr val="accent4">
                  <a:lumMod val="75000"/>
                </a:schemeClr>
              </a:solidFill>
            </a:endParaRPr>
          </a:p>
        </p:txBody>
      </p:sp>
      <p:sp>
        <p:nvSpPr>
          <p:cNvPr id="9222" name="Rectangle 6">
            <a:extLst>
              <a:ext uri="{FF2B5EF4-FFF2-40B4-BE49-F238E27FC236}">
                <a16:creationId xmlns:a16="http://schemas.microsoft.com/office/drawing/2014/main" id="{F09AFBB9-A897-4228-8937-0A0558FB2557}"/>
              </a:ext>
            </a:extLst>
          </p:cNvPr>
          <p:cNvSpPr>
            <a:spLocks noGrp="1" noChangeArrowheads="1"/>
          </p:cNvSpPr>
          <p:nvPr>
            <p:ph idx="1"/>
          </p:nvPr>
        </p:nvSpPr>
        <p:spPr>
          <a:xfrm>
            <a:off x="1403648" y="1916832"/>
            <a:ext cx="6878637" cy="2736850"/>
          </a:xfrm>
        </p:spPr>
        <p:txBody>
          <a:bodyPr/>
          <a:lstStyle/>
          <a:p>
            <a:pPr algn="ctr" eaLnBrk="1" hangingPunct="1">
              <a:lnSpc>
                <a:spcPct val="90000"/>
              </a:lnSpc>
              <a:buFont typeface="Wingdings" pitchFamily="2" charset="2"/>
              <a:buNone/>
              <a:defRPr/>
            </a:pPr>
            <a:r>
              <a:rPr lang="he-IL" altLang="he-IL" sz="8800" b="1" i="1" dirty="0">
                <a:solidFill>
                  <a:schemeClr val="accent2">
                    <a:lumMod val="75000"/>
                  </a:schemeClr>
                </a:solidFill>
              </a:rPr>
              <a:t>ברוכים הבאים </a:t>
            </a:r>
          </a:p>
          <a:p>
            <a:pPr algn="ctr" eaLnBrk="1" hangingPunct="1">
              <a:lnSpc>
                <a:spcPct val="90000"/>
              </a:lnSpc>
              <a:buFont typeface="Wingdings" pitchFamily="2" charset="2"/>
              <a:buNone/>
              <a:defRPr/>
            </a:pPr>
            <a:r>
              <a:rPr lang="he-IL" altLang="he-IL" sz="8000" b="1" i="1" dirty="0">
                <a:solidFill>
                  <a:schemeClr val="accent2">
                    <a:lumMod val="75000"/>
                  </a:schemeClr>
                </a:solidFill>
              </a:rPr>
              <a:t>ובהצלחה לכולנו</a:t>
            </a:r>
            <a:endParaRPr lang="en-US" altLang="he-IL" sz="8000" b="1" i="1" dirty="0">
              <a:solidFill>
                <a:schemeClr val="accent2">
                  <a:lumMod val="75000"/>
                </a:schemeClr>
              </a:solidFill>
            </a:endParaRPr>
          </a:p>
        </p:txBody>
      </p:sp>
      <p:sp>
        <p:nvSpPr>
          <p:cNvPr id="39939" name="Slide Number Placeholder 5">
            <a:extLst>
              <a:ext uri="{FF2B5EF4-FFF2-40B4-BE49-F238E27FC236}">
                <a16:creationId xmlns:a16="http://schemas.microsoft.com/office/drawing/2014/main" id="{DDD29A91-1F85-48A4-8221-F5EC845B10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68CCFCCC-DE60-4923-876F-33861E70E568}" type="slidenum">
              <a:rPr lang="he-IL" altLang="he-IL" sz="1000" smtClean="0">
                <a:latin typeface="Arial" panose="020B0604020202020204" pitchFamily="34" charset="0"/>
              </a:rPr>
              <a:pPr>
                <a:spcBef>
                  <a:spcPct val="50000"/>
                </a:spcBef>
                <a:buClrTx/>
                <a:buSzTx/>
                <a:buFontTx/>
                <a:buNone/>
              </a:pPr>
              <a:t>31</a:t>
            </a:fld>
            <a:endParaRPr lang="en-US" altLang="he-IL" sz="10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iterate type="lt">
                                    <p:tmPct val="10000"/>
                                  </p:iterate>
                                  <p:childTnLst>
                                    <p:set>
                                      <p:cBhvr>
                                        <p:cTn id="12" dur="1" fill="hold">
                                          <p:stCondLst>
                                            <p:cond delay="0"/>
                                          </p:stCondLst>
                                        </p:cTn>
                                        <p:tgtEl>
                                          <p:spTgt spid="9222">
                                            <p:txEl>
                                              <p:pRg st="0" end="0"/>
                                            </p:txEl>
                                          </p:spTgt>
                                        </p:tgtEl>
                                        <p:attrNameLst>
                                          <p:attrName>style.visibility</p:attrName>
                                        </p:attrNameLst>
                                      </p:cBhvr>
                                      <p:to>
                                        <p:strVal val="visible"/>
                                      </p:to>
                                    </p:set>
                                    <p:animEffect transition="in" filter="wipe(down)">
                                      <p:cBhvr>
                                        <p:cTn id="13" dur="580">
                                          <p:stCondLst>
                                            <p:cond delay="0"/>
                                          </p:stCondLst>
                                        </p:cTn>
                                        <p:tgtEl>
                                          <p:spTgt spid="9222">
                                            <p:txEl>
                                              <p:pRg st="0" end="0"/>
                                            </p:txEl>
                                          </p:spTgt>
                                        </p:tgtEl>
                                      </p:cBhvr>
                                    </p:animEffect>
                                    <p:anim calcmode="lin" valueType="num">
                                      <p:cBhvr>
                                        <p:cTn id="14" dur="1822" tmFilter="0,0; 0.14,0.36; 0.43,0.73; 0.71,0.91; 1.0,1.0">
                                          <p:stCondLst>
                                            <p:cond delay="0"/>
                                          </p:stCondLst>
                                        </p:cTn>
                                        <p:tgtEl>
                                          <p:spTgt spid="922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22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22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22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22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9222">
                                            <p:txEl>
                                              <p:pRg st="0" end="0"/>
                                            </p:txEl>
                                          </p:spTgt>
                                        </p:tgtEl>
                                      </p:cBhvr>
                                      <p:to x="100000" y="60000"/>
                                    </p:animScale>
                                    <p:animScale>
                                      <p:cBhvr>
                                        <p:cTn id="20" dur="166" decel="50000">
                                          <p:stCondLst>
                                            <p:cond delay="676"/>
                                          </p:stCondLst>
                                        </p:cTn>
                                        <p:tgtEl>
                                          <p:spTgt spid="9222">
                                            <p:txEl>
                                              <p:pRg st="0" end="0"/>
                                            </p:txEl>
                                          </p:spTgt>
                                        </p:tgtEl>
                                      </p:cBhvr>
                                      <p:to x="100000" y="100000"/>
                                    </p:animScale>
                                    <p:animScale>
                                      <p:cBhvr>
                                        <p:cTn id="21" dur="26">
                                          <p:stCondLst>
                                            <p:cond delay="1312"/>
                                          </p:stCondLst>
                                        </p:cTn>
                                        <p:tgtEl>
                                          <p:spTgt spid="9222">
                                            <p:txEl>
                                              <p:pRg st="0" end="0"/>
                                            </p:txEl>
                                          </p:spTgt>
                                        </p:tgtEl>
                                      </p:cBhvr>
                                      <p:to x="100000" y="80000"/>
                                    </p:animScale>
                                    <p:animScale>
                                      <p:cBhvr>
                                        <p:cTn id="22" dur="166" decel="50000">
                                          <p:stCondLst>
                                            <p:cond delay="1338"/>
                                          </p:stCondLst>
                                        </p:cTn>
                                        <p:tgtEl>
                                          <p:spTgt spid="9222">
                                            <p:txEl>
                                              <p:pRg st="0" end="0"/>
                                            </p:txEl>
                                          </p:spTgt>
                                        </p:tgtEl>
                                      </p:cBhvr>
                                      <p:to x="100000" y="100000"/>
                                    </p:animScale>
                                    <p:animScale>
                                      <p:cBhvr>
                                        <p:cTn id="23" dur="26">
                                          <p:stCondLst>
                                            <p:cond delay="1642"/>
                                          </p:stCondLst>
                                        </p:cTn>
                                        <p:tgtEl>
                                          <p:spTgt spid="9222">
                                            <p:txEl>
                                              <p:pRg st="0" end="0"/>
                                            </p:txEl>
                                          </p:spTgt>
                                        </p:tgtEl>
                                      </p:cBhvr>
                                      <p:to x="100000" y="90000"/>
                                    </p:animScale>
                                    <p:animScale>
                                      <p:cBhvr>
                                        <p:cTn id="24" dur="166" decel="50000">
                                          <p:stCondLst>
                                            <p:cond delay="1668"/>
                                          </p:stCondLst>
                                        </p:cTn>
                                        <p:tgtEl>
                                          <p:spTgt spid="9222">
                                            <p:txEl>
                                              <p:pRg st="0" end="0"/>
                                            </p:txEl>
                                          </p:spTgt>
                                        </p:tgtEl>
                                      </p:cBhvr>
                                      <p:to x="100000" y="100000"/>
                                    </p:animScale>
                                    <p:animScale>
                                      <p:cBhvr>
                                        <p:cTn id="25" dur="26">
                                          <p:stCondLst>
                                            <p:cond delay="1808"/>
                                          </p:stCondLst>
                                        </p:cTn>
                                        <p:tgtEl>
                                          <p:spTgt spid="9222">
                                            <p:txEl>
                                              <p:pRg st="0" end="0"/>
                                            </p:txEl>
                                          </p:spTgt>
                                        </p:tgtEl>
                                      </p:cBhvr>
                                      <p:to x="100000" y="95000"/>
                                    </p:animScale>
                                    <p:animScale>
                                      <p:cBhvr>
                                        <p:cTn id="26" dur="166" decel="50000">
                                          <p:stCondLst>
                                            <p:cond delay="1834"/>
                                          </p:stCondLst>
                                        </p:cTn>
                                        <p:tgtEl>
                                          <p:spTgt spid="9222">
                                            <p:txEl>
                                              <p:pRg st="0" end="0"/>
                                            </p:txEl>
                                          </p:spTgt>
                                        </p:tgtEl>
                                      </p:cBhvr>
                                      <p:to x="100000" y="100000"/>
                                    </p:animScale>
                                  </p:childTnLst>
                                </p:cTn>
                              </p:par>
                            </p:childTnLst>
                          </p:cTn>
                        </p:par>
                        <p:par>
                          <p:cTn id="27" fill="hold" nodeType="afterGroup">
                            <p:stCondLst>
                              <p:cond delay="4000"/>
                            </p:stCondLst>
                            <p:childTnLst>
                              <p:par>
                                <p:cTn id="28" presetID="26" presetClass="entr" presetSubtype="0" fill="hold" grpId="0" nodeType="afterEffect">
                                  <p:stCondLst>
                                    <p:cond delay="0"/>
                                  </p:stCondLst>
                                  <p:iterate type="lt">
                                    <p:tmPct val="10000"/>
                                  </p:iterate>
                                  <p:childTnLst>
                                    <p:set>
                                      <p:cBhvr>
                                        <p:cTn id="29" dur="1" fill="hold">
                                          <p:stCondLst>
                                            <p:cond delay="0"/>
                                          </p:stCondLst>
                                        </p:cTn>
                                        <p:tgtEl>
                                          <p:spTgt spid="9222">
                                            <p:txEl>
                                              <p:pRg st="1" end="1"/>
                                            </p:txEl>
                                          </p:spTgt>
                                        </p:tgtEl>
                                        <p:attrNameLst>
                                          <p:attrName>style.visibility</p:attrName>
                                        </p:attrNameLst>
                                      </p:cBhvr>
                                      <p:to>
                                        <p:strVal val="visible"/>
                                      </p:to>
                                    </p:set>
                                    <p:animEffect transition="in" filter="wipe(down)">
                                      <p:cBhvr>
                                        <p:cTn id="30" dur="580">
                                          <p:stCondLst>
                                            <p:cond delay="0"/>
                                          </p:stCondLst>
                                        </p:cTn>
                                        <p:tgtEl>
                                          <p:spTgt spid="9222">
                                            <p:txEl>
                                              <p:pRg st="1" end="1"/>
                                            </p:txEl>
                                          </p:spTgt>
                                        </p:tgtEl>
                                      </p:cBhvr>
                                    </p:animEffect>
                                    <p:anim calcmode="lin" valueType="num">
                                      <p:cBhvr>
                                        <p:cTn id="31" dur="1822" tmFilter="0,0; 0.14,0.36; 0.43,0.73; 0.71,0.91; 1.0,1.0">
                                          <p:stCondLst>
                                            <p:cond delay="0"/>
                                          </p:stCondLst>
                                        </p:cTn>
                                        <p:tgtEl>
                                          <p:spTgt spid="9222">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222">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222">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222">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222">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222">
                                            <p:txEl>
                                              <p:pRg st="1" end="1"/>
                                            </p:txEl>
                                          </p:spTgt>
                                        </p:tgtEl>
                                      </p:cBhvr>
                                      <p:to x="100000" y="60000"/>
                                    </p:animScale>
                                    <p:animScale>
                                      <p:cBhvr>
                                        <p:cTn id="37" dur="166" decel="50000">
                                          <p:stCondLst>
                                            <p:cond delay="676"/>
                                          </p:stCondLst>
                                        </p:cTn>
                                        <p:tgtEl>
                                          <p:spTgt spid="9222">
                                            <p:txEl>
                                              <p:pRg st="1" end="1"/>
                                            </p:txEl>
                                          </p:spTgt>
                                        </p:tgtEl>
                                      </p:cBhvr>
                                      <p:to x="100000" y="100000"/>
                                    </p:animScale>
                                    <p:animScale>
                                      <p:cBhvr>
                                        <p:cTn id="38" dur="26">
                                          <p:stCondLst>
                                            <p:cond delay="1312"/>
                                          </p:stCondLst>
                                        </p:cTn>
                                        <p:tgtEl>
                                          <p:spTgt spid="9222">
                                            <p:txEl>
                                              <p:pRg st="1" end="1"/>
                                            </p:txEl>
                                          </p:spTgt>
                                        </p:tgtEl>
                                      </p:cBhvr>
                                      <p:to x="100000" y="80000"/>
                                    </p:animScale>
                                    <p:animScale>
                                      <p:cBhvr>
                                        <p:cTn id="39" dur="166" decel="50000">
                                          <p:stCondLst>
                                            <p:cond delay="1338"/>
                                          </p:stCondLst>
                                        </p:cTn>
                                        <p:tgtEl>
                                          <p:spTgt spid="9222">
                                            <p:txEl>
                                              <p:pRg st="1" end="1"/>
                                            </p:txEl>
                                          </p:spTgt>
                                        </p:tgtEl>
                                      </p:cBhvr>
                                      <p:to x="100000" y="100000"/>
                                    </p:animScale>
                                    <p:animScale>
                                      <p:cBhvr>
                                        <p:cTn id="40" dur="26">
                                          <p:stCondLst>
                                            <p:cond delay="1642"/>
                                          </p:stCondLst>
                                        </p:cTn>
                                        <p:tgtEl>
                                          <p:spTgt spid="9222">
                                            <p:txEl>
                                              <p:pRg st="1" end="1"/>
                                            </p:txEl>
                                          </p:spTgt>
                                        </p:tgtEl>
                                      </p:cBhvr>
                                      <p:to x="100000" y="90000"/>
                                    </p:animScale>
                                    <p:animScale>
                                      <p:cBhvr>
                                        <p:cTn id="41" dur="166" decel="50000">
                                          <p:stCondLst>
                                            <p:cond delay="1668"/>
                                          </p:stCondLst>
                                        </p:cTn>
                                        <p:tgtEl>
                                          <p:spTgt spid="9222">
                                            <p:txEl>
                                              <p:pRg st="1" end="1"/>
                                            </p:txEl>
                                          </p:spTgt>
                                        </p:tgtEl>
                                      </p:cBhvr>
                                      <p:to x="100000" y="100000"/>
                                    </p:animScale>
                                    <p:animScale>
                                      <p:cBhvr>
                                        <p:cTn id="42" dur="26">
                                          <p:stCondLst>
                                            <p:cond delay="1808"/>
                                          </p:stCondLst>
                                        </p:cTn>
                                        <p:tgtEl>
                                          <p:spTgt spid="9222">
                                            <p:txEl>
                                              <p:pRg st="1" end="1"/>
                                            </p:txEl>
                                          </p:spTgt>
                                        </p:tgtEl>
                                      </p:cBhvr>
                                      <p:to x="100000" y="95000"/>
                                    </p:animScale>
                                    <p:animScale>
                                      <p:cBhvr>
                                        <p:cTn id="43" dur="166" decel="50000">
                                          <p:stCondLst>
                                            <p:cond delay="1834"/>
                                          </p:stCondLst>
                                        </p:cTn>
                                        <p:tgtEl>
                                          <p:spTgt spid="922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806AA4-CB8A-4B82-BC57-3DC1E75A83E7}"/>
              </a:ext>
            </a:extLst>
          </p:cNvPr>
          <p:cNvSpPr>
            <a:spLocks noGrp="1" noChangeArrowheads="1"/>
          </p:cNvSpPr>
          <p:nvPr>
            <p:ph type="title"/>
          </p:nvPr>
        </p:nvSpPr>
        <p:spPr/>
        <p:txBody>
          <a:bodyPr/>
          <a:lstStyle/>
          <a:p>
            <a:pPr algn="ctr" eaLnBrk="1" fontAlgn="auto" hangingPunct="1">
              <a:spcAft>
                <a:spcPts val="0"/>
              </a:spcAft>
              <a:defRPr/>
            </a:pPr>
            <a:r>
              <a:rPr lang="he-IL" sz="5400" dirty="0">
                <a:solidFill>
                  <a:schemeClr val="bg2">
                    <a:lumMod val="25000"/>
                  </a:schemeClr>
                </a:solidFill>
              </a:rPr>
              <a:t>קשר </a:t>
            </a:r>
            <a:r>
              <a:rPr lang="he-IL" sz="6000" dirty="0">
                <a:solidFill>
                  <a:schemeClr val="bg2">
                    <a:lumMod val="25000"/>
                  </a:schemeClr>
                </a:solidFill>
              </a:rPr>
              <a:t>ותקשורת</a:t>
            </a:r>
            <a:endParaRPr lang="en-US" sz="5400" dirty="0">
              <a:solidFill>
                <a:schemeClr val="bg2">
                  <a:lumMod val="25000"/>
                </a:schemeClr>
              </a:solidFill>
            </a:endParaRPr>
          </a:p>
        </p:txBody>
      </p:sp>
      <p:sp>
        <p:nvSpPr>
          <p:cNvPr id="7171" name="Rectangle 3">
            <a:extLst>
              <a:ext uri="{FF2B5EF4-FFF2-40B4-BE49-F238E27FC236}">
                <a16:creationId xmlns:a16="http://schemas.microsoft.com/office/drawing/2014/main" id="{1315873E-DC88-4456-80E9-95F77FCDBB5F}"/>
              </a:ext>
            </a:extLst>
          </p:cNvPr>
          <p:cNvSpPr>
            <a:spLocks noGrp="1" noChangeArrowheads="1"/>
          </p:cNvSpPr>
          <p:nvPr>
            <p:ph idx="1"/>
          </p:nvPr>
        </p:nvSpPr>
        <p:spPr>
          <a:xfrm>
            <a:off x="457200" y="1481138"/>
            <a:ext cx="8229600" cy="2883966"/>
          </a:xfrm>
        </p:spPr>
        <p:txBody>
          <a:bodyPr>
            <a:normAutofit/>
          </a:bodyPr>
          <a:lstStyle/>
          <a:p>
            <a:pPr marL="365760" indent="-256032" algn="r" rtl="1" eaLnBrk="1" fontAlgn="auto" hangingPunct="1">
              <a:lnSpc>
                <a:spcPct val="125000"/>
              </a:lnSpc>
              <a:spcAft>
                <a:spcPts val="0"/>
              </a:spcAft>
              <a:buFont typeface="Wingdings 3"/>
              <a:buChar char=""/>
              <a:defRPr/>
            </a:pPr>
            <a:r>
              <a:rPr lang="he-IL" sz="2600" b="1" dirty="0">
                <a:solidFill>
                  <a:schemeClr val="folHlink"/>
                </a:solidFill>
                <a:effectLst>
                  <a:outerShdw blurRad="38100" dist="38100" dir="2700000" algn="tl">
                    <a:srgbClr val="000000">
                      <a:alpha val="43137"/>
                    </a:srgbClr>
                  </a:outerShdw>
                </a:effectLst>
              </a:rPr>
              <a:t>יועצת שנה א'</a:t>
            </a:r>
          </a:p>
          <a:p>
            <a:pPr marL="621792" lvl="1" algn="r" rtl="1" eaLnBrk="1" fontAlgn="auto" hangingPunct="1">
              <a:lnSpc>
                <a:spcPct val="125000"/>
              </a:lnSpc>
              <a:spcBef>
                <a:spcPts val="324"/>
              </a:spcBef>
              <a:spcAft>
                <a:spcPts val="0"/>
              </a:spcAft>
              <a:buFont typeface="Wingdings" pitchFamily="2" charset="2"/>
              <a:buNone/>
              <a:defRPr/>
            </a:pPr>
            <a:r>
              <a:rPr lang="he-IL" sz="2200" b="1" dirty="0">
                <a:solidFill>
                  <a:schemeClr val="bg2">
                    <a:lumMod val="25000"/>
                  </a:schemeClr>
                </a:solidFill>
                <a:effectLst>
                  <a:outerShdw blurRad="38100" dist="38100" dir="2700000" algn="tl">
                    <a:srgbClr val="000000">
                      <a:alpha val="43137"/>
                    </a:srgbClr>
                  </a:outerShdw>
                </a:effectLst>
              </a:rPr>
              <a:t>אראלה איזנשטדט-מטלון</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1">
                    <a:lumMod val="75000"/>
                  </a:schemeClr>
                </a:solidFill>
              </a:rPr>
              <a:t>חדר בתוך המעבדה פאב לאב (בניין </a:t>
            </a:r>
            <a:r>
              <a:rPr lang="en-US" sz="2200" b="1" dirty="0">
                <a:solidFill>
                  <a:schemeClr val="accent1">
                    <a:lumMod val="75000"/>
                  </a:schemeClr>
                </a:solidFill>
              </a:rPr>
              <a:t>D</a:t>
            </a:r>
            <a:r>
              <a:rPr lang="en-US" sz="2200" b="1" baseline="-25000" dirty="0">
                <a:solidFill>
                  <a:schemeClr val="accent1">
                    <a:lumMod val="75000"/>
                  </a:schemeClr>
                </a:solidFill>
              </a:rPr>
              <a:t>2</a:t>
            </a:r>
            <a:r>
              <a:rPr lang="he-IL" sz="2200" b="1" dirty="0">
                <a:solidFill>
                  <a:schemeClr val="accent1">
                    <a:lumMod val="75000"/>
                  </a:schemeClr>
                </a:solidFill>
              </a:rPr>
              <a:t>)</a:t>
            </a:r>
            <a:endParaRPr lang="en-US" sz="2200" b="1" dirty="0">
              <a:solidFill>
                <a:schemeClr val="accent1">
                  <a:lumMod val="75000"/>
                </a:schemeClr>
              </a:solidFill>
            </a:endParaRP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1">
                    <a:lumMod val="75000"/>
                  </a:schemeClr>
                </a:solidFill>
              </a:rPr>
              <a:t>טלפון במשרד 04-9901735</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1">
                    <a:lumMod val="75000"/>
                  </a:schemeClr>
                </a:solidFill>
              </a:rPr>
              <a:t>שעות קבלה מפורסמות באתר המחלקה ועל הדלת במשרד</a:t>
            </a:r>
          </a:p>
          <a:p>
            <a:pPr marL="859536" lvl="2" algn="r" rtl="1" eaLnBrk="1" fontAlgn="auto" hangingPunct="1">
              <a:lnSpc>
                <a:spcPct val="125000"/>
              </a:lnSpc>
              <a:spcAft>
                <a:spcPts val="0"/>
              </a:spcAft>
              <a:buFont typeface="Wingdings 2"/>
              <a:buChar char=""/>
              <a:defRPr/>
            </a:pPr>
            <a:r>
              <a:rPr lang="he-IL" b="1" dirty="0">
                <a:solidFill>
                  <a:schemeClr val="accent1">
                    <a:lumMod val="75000"/>
                  </a:schemeClr>
                </a:solidFill>
              </a:rPr>
              <a:t>דוא"ל:  </a:t>
            </a:r>
            <a:r>
              <a:rPr lang="en-US" b="1" dirty="0">
                <a:solidFill>
                  <a:schemeClr val="accent1">
                    <a:lumMod val="75000"/>
                  </a:schemeClr>
                </a:solidFill>
                <a:hlinkClick r:id="rId2"/>
              </a:rPr>
              <a:t>erella@braude.ac.il</a:t>
            </a:r>
            <a:endParaRPr lang="he-IL" b="1" dirty="0">
              <a:solidFill>
                <a:schemeClr val="accent1">
                  <a:lumMod val="75000"/>
                </a:schemeClr>
              </a:solidFill>
            </a:endParaRPr>
          </a:p>
          <a:p>
            <a:pPr marL="630936" lvl="2" indent="0" algn="r" rtl="1" eaLnBrk="1" fontAlgn="auto" hangingPunct="1">
              <a:lnSpc>
                <a:spcPct val="125000"/>
              </a:lnSpc>
              <a:spcAft>
                <a:spcPts val="0"/>
              </a:spcAft>
              <a:buNone/>
              <a:defRPr/>
            </a:pPr>
            <a:endParaRPr lang="he-IL" b="1" dirty="0">
              <a:solidFill>
                <a:schemeClr val="accent1">
                  <a:lumMod val="75000"/>
                </a:schemeClr>
              </a:solidFill>
            </a:endParaRPr>
          </a:p>
          <a:p>
            <a:pPr marL="859536" lvl="2" algn="r" rtl="1" eaLnBrk="1" fontAlgn="auto" hangingPunct="1">
              <a:lnSpc>
                <a:spcPct val="125000"/>
              </a:lnSpc>
              <a:spcAft>
                <a:spcPts val="0"/>
              </a:spcAft>
              <a:buFont typeface="Wingdings 2"/>
              <a:buChar char=""/>
              <a:defRPr/>
            </a:pPr>
            <a:endParaRPr lang="he-IL" b="1" dirty="0">
              <a:solidFill>
                <a:schemeClr val="accent1">
                  <a:lumMod val="75000"/>
                </a:schemeClr>
              </a:solidFill>
            </a:endParaRPr>
          </a:p>
        </p:txBody>
      </p:sp>
      <p:sp>
        <p:nvSpPr>
          <p:cNvPr id="15363" name="Slide Number Placeholder 5">
            <a:extLst>
              <a:ext uri="{FF2B5EF4-FFF2-40B4-BE49-F238E27FC236}">
                <a16:creationId xmlns:a16="http://schemas.microsoft.com/office/drawing/2014/main" id="{8B4A8B33-C769-4E2D-BB95-328D440980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1402E990-469B-417F-87A2-01AD5B04CEE0}" type="slidenum">
              <a:rPr lang="he-IL" altLang="he-IL" sz="1000" smtClean="0">
                <a:latin typeface="Arial" panose="020B0604020202020204" pitchFamily="34" charset="0"/>
              </a:rPr>
              <a:pPr>
                <a:spcBef>
                  <a:spcPct val="50000"/>
                </a:spcBef>
                <a:buClrTx/>
                <a:buSzTx/>
                <a:buFontTx/>
                <a:buNone/>
              </a:pPr>
              <a:t>4</a:t>
            </a:fld>
            <a:endParaRPr lang="en-US" altLang="he-IL" sz="1000">
              <a:latin typeface="Arial" panose="020B0604020202020204" pitchFamily="34" charset="0"/>
            </a:endParaRPr>
          </a:p>
        </p:txBody>
      </p:sp>
    </p:spTree>
    <p:extLst>
      <p:ext uri="{BB962C8B-B14F-4D97-AF65-F5344CB8AC3E}">
        <p14:creationId xmlns:p14="http://schemas.microsoft.com/office/powerpoint/2010/main" val="38769380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D566C0-C0AA-4BE1-B1ED-21E928E21669}"/>
              </a:ext>
            </a:extLst>
          </p:cNvPr>
          <p:cNvSpPr>
            <a:spLocks noGrp="1" noChangeArrowheads="1"/>
          </p:cNvSpPr>
          <p:nvPr>
            <p:ph type="title"/>
          </p:nvPr>
        </p:nvSpPr>
        <p:spPr>
          <a:xfrm>
            <a:off x="467544" y="188640"/>
            <a:ext cx="8229600" cy="1143000"/>
          </a:xfrm>
        </p:spPr>
        <p:txBody>
          <a:bodyPr>
            <a:normAutofit/>
          </a:bodyPr>
          <a:lstStyle/>
          <a:p>
            <a:pPr algn="ctr" eaLnBrk="1" fontAlgn="auto" hangingPunct="1">
              <a:spcAft>
                <a:spcPts val="0"/>
              </a:spcAft>
              <a:defRPr/>
            </a:pPr>
            <a:br>
              <a:rPr lang="he-IL" dirty="0">
                <a:solidFill>
                  <a:schemeClr val="bg2">
                    <a:lumMod val="25000"/>
                  </a:schemeClr>
                </a:solidFill>
              </a:rPr>
            </a:br>
            <a:r>
              <a:rPr lang="he-IL" dirty="0">
                <a:solidFill>
                  <a:schemeClr val="bg2">
                    <a:lumMod val="25000"/>
                  </a:schemeClr>
                </a:solidFill>
              </a:rPr>
              <a:t>הערה על כיתות הלימוד:</a:t>
            </a:r>
            <a:endParaRPr lang="en-US" dirty="0">
              <a:solidFill>
                <a:schemeClr val="bg2">
                  <a:lumMod val="25000"/>
                </a:schemeClr>
              </a:solidFill>
            </a:endParaRPr>
          </a:p>
        </p:txBody>
      </p:sp>
      <p:sp>
        <p:nvSpPr>
          <p:cNvPr id="8" name="Content Placeholder 7">
            <a:extLst>
              <a:ext uri="{FF2B5EF4-FFF2-40B4-BE49-F238E27FC236}">
                <a16:creationId xmlns:a16="http://schemas.microsoft.com/office/drawing/2014/main" id="{526679B1-834F-4582-8BFB-597C9F6EE721}"/>
              </a:ext>
            </a:extLst>
          </p:cNvPr>
          <p:cNvSpPr>
            <a:spLocks noGrp="1"/>
          </p:cNvSpPr>
          <p:nvPr>
            <p:ph idx="1"/>
          </p:nvPr>
        </p:nvSpPr>
        <p:spPr>
          <a:xfrm>
            <a:off x="0" y="1988840"/>
            <a:ext cx="8697145" cy="3384277"/>
          </a:xfrm>
        </p:spPr>
        <p:txBody>
          <a:bodyPr>
            <a:normAutofit/>
          </a:bodyPr>
          <a:lstStyle/>
          <a:p>
            <a:pPr marL="0" indent="0" algn="r" rtl="1" eaLnBrk="1" fontAlgn="auto" hangingPunct="1">
              <a:spcAft>
                <a:spcPts val="0"/>
              </a:spcAft>
              <a:buFont typeface="Wingdings" pitchFamily="2" charset="2"/>
              <a:buNone/>
              <a:tabLst>
                <a:tab pos="447675" algn="l"/>
                <a:tab pos="715963" algn="r"/>
              </a:tabLst>
              <a:defRPr/>
            </a:pPr>
            <a:r>
              <a:rPr lang="en-US" sz="2400" dirty="0"/>
              <a:t> </a:t>
            </a:r>
            <a:r>
              <a:rPr lang="en-US" sz="2400" b="1" dirty="0">
                <a:solidFill>
                  <a:srgbClr val="C00000"/>
                </a:solidFill>
                <a:latin typeface="Arial" panose="020B0604020202020204" pitchFamily="34" charset="0"/>
                <a:cs typeface="Arial" panose="020B0604020202020204" pitchFamily="34" charset="0"/>
              </a:rPr>
              <a:t>D</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בניין של בית ספר להנדסאים</a:t>
            </a:r>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D</a:t>
            </a:r>
            <a:r>
              <a:rPr lang="en-US" sz="2400" b="1" baseline="-25000" dirty="0">
                <a:solidFill>
                  <a:srgbClr val="C00000"/>
                </a:solidFill>
                <a:latin typeface="Arial" panose="020B0604020202020204" pitchFamily="34" charset="0"/>
                <a:cs typeface="Arial" panose="020B0604020202020204" pitchFamily="34" charset="0"/>
              </a:rPr>
              <a:t>1</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המבנה שבו מזכירות המחלקה, צמוד לבניין </a:t>
            </a:r>
            <a:r>
              <a:rPr lang="en-US" sz="2400" dirty="0"/>
              <a:t>D</a:t>
            </a:r>
            <a:r>
              <a:rPr lang="he-IL" sz="2400" dirty="0"/>
              <a:t> ממזרח </a:t>
            </a:r>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D</a:t>
            </a:r>
            <a:r>
              <a:rPr lang="en-US" sz="2400" b="1" baseline="-25000" dirty="0">
                <a:solidFill>
                  <a:srgbClr val="C00000"/>
                </a:solidFill>
                <a:latin typeface="Arial" panose="020B0604020202020204" pitchFamily="34" charset="0"/>
                <a:cs typeface="Arial" panose="020B0604020202020204" pitchFamily="34" charset="0"/>
              </a:rPr>
              <a:t>2</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המבנה שצמוד לבנין </a:t>
            </a:r>
            <a:r>
              <a:rPr lang="en-US" sz="2400" dirty="0"/>
              <a:t>D</a:t>
            </a:r>
            <a:r>
              <a:rPr lang="he-IL" sz="2400" dirty="0"/>
              <a:t> ממערב</a:t>
            </a:r>
          </a:p>
          <a:p>
            <a:pPr marL="0" indent="0" algn="r" rtl="1" eaLnBrk="1" fontAlgn="auto" hangingPunct="1">
              <a:spcAft>
                <a:spcPts val="0"/>
              </a:spcAft>
              <a:buFont typeface="Wingdings" pitchFamily="2"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M</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בניין מדעים (היכן שנמצאת הנהלת המכללה)</a:t>
            </a:r>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L</a:t>
            </a:r>
            <a:r>
              <a:rPr lang="he-IL" sz="2400" b="1" dirty="0">
                <a:solidFill>
                  <a:srgbClr val="C00000"/>
                </a:solidFill>
                <a:latin typeface="Arial" panose="020B0604020202020204" pitchFamily="34" charset="0"/>
              </a:rPr>
              <a:t>	</a:t>
            </a:r>
            <a:r>
              <a:rPr lang="he-IL" sz="2400" dirty="0"/>
              <a:t> -	הבניין הצהוב מעל בניין </a:t>
            </a:r>
            <a:r>
              <a:rPr lang="en-US" sz="2400" dirty="0"/>
              <a:t>M</a:t>
            </a:r>
            <a:endParaRPr lang="he-IL" sz="2400" dirty="0"/>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P</a:t>
            </a:r>
            <a:r>
              <a:rPr lang="he-IL" sz="2400" b="1" dirty="0">
                <a:solidFill>
                  <a:srgbClr val="C00000"/>
                </a:solidFill>
                <a:latin typeface="Arial" panose="020B0604020202020204" pitchFamily="34" charset="0"/>
              </a:rPr>
              <a:t>	</a:t>
            </a:r>
            <a:r>
              <a:rPr lang="he-IL" sz="2400" dirty="0"/>
              <a:t> -	בניין פיזיקה (מחוץ למכללה, יציאה מתחת לבניין </a:t>
            </a:r>
            <a:r>
              <a:rPr lang="en-US" sz="2400" dirty="0"/>
              <a:t>D)</a:t>
            </a:r>
            <a:r>
              <a:rPr lang="he-IL" sz="2400" dirty="0"/>
              <a:t>)</a:t>
            </a:r>
            <a:endParaRPr lang="en-US" sz="2400" dirty="0"/>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EM</a:t>
            </a:r>
            <a:r>
              <a:rPr lang="he-IL" sz="2400" b="1" dirty="0">
                <a:solidFill>
                  <a:srgbClr val="C00000"/>
                </a:solidFill>
                <a:latin typeface="Arial" panose="020B0604020202020204" pitchFamily="34" charset="0"/>
              </a:rPr>
              <a:t>	</a:t>
            </a:r>
            <a:r>
              <a:rPr lang="he-IL" sz="2400" dirty="0"/>
              <a:t> -	בניין חשמל ואלקטרוניקה + מתמטיקה  (בניין החדש מול בניין </a:t>
            </a:r>
            <a:r>
              <a:rPr lang="en-US" sz="2400" dirty="0"/>
              <a:t> (D</a:t>
            </a:r>
          </a:p>
          <a:p>
            <a:pPr marL="0" indent="0" algn="r" rtl="1" eaLnBrk="1" fontAlgn="auto" hangingPunct="1">
              <a:spcAft>
                <a:spcPts val="0"/>
              </a:spcAft>
              <a:buFont typeface="Wingdings" pitchFamily="2" charset="2"/>
              <a:buNone/>
              <a:tabLst>
                <a:tab pos="625475" algn="l"/>
                <a:tab pos="804863" algn="r"/>
              </a:tabLst>
              <a:defRPr/>
            </a:pPr>
            <a:endParaRPr lang="he-IL" sz="2400" dirty="0"/>
          </a:p>
          <a:p>
            <a:pPr marL="0" indent="0" algn="r" rtl="1" eaLnBrk="1" fontAlgn="auto" hangingPunct="1">
              <a:spcAft>
                <a:spcPts val="0"/>
              </a:spcAft>
              <a:buFont typeface="Wingdings" pitchFamily="2" charset="2"/>
              <a:buNone/>
              <a:tabLst>
                <a:tab pos="625475" algn="l"/>
                <a:tab pos="804863" algn="r"/>
              </a:tabLst>
              <a:defRPr/>
            </a:pPr>
            <a:endParaRPr lang="en-US" sz="2400" dirty="0"/>
          </a:p>
          <a:p>
            <a:pPr marL="365760" indent="-256032" algn="r" rtl="1" eaLnBrk="1" fontAlgn="auto" hangingPunct="1">
              <a:spcAft>
                <a:spcPts val="0"/>
              </a:spcAft>
              <a:buFont typeface="Wingdings" pitchFamily="2" charset="2"/>
              <a:buNone/>
              <a:defRPr/>
            </a:pPr>
            <a:endParaRPr lang="he-IL" sz="2400" dirty="0"/>
          </a:p>
        </p:txBody>
      </p:sp>
      <p:sp>
        <p:nvSpPr>
          <p:cNvPr id="16387" name="Slide Number Placeholder 5">
            <a:extLst>
              <a:ext uri="{FF2B5EF4-FFF2-40B4-BE49-F238E27FC236}">
                <a16:creationId xmlns:a16="http://schemas.microsoft.com/office/drawing/2014/main" id="{8879FF70-0BB6-4E4E-9ED7-F8DCF4B85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E88343D5-4178-4897-9335-68EF9DF54B2E}" type="slidenum">
              <a:rPr lang="he-IL" altLang="he-IL" sz="1000" smtClean="0">
                <a:latin typeface="Arial" panose="020B0604020202020204" pitchFamily="34" charset="0"/>
              </a:rPr>
              <a:pPr>
                <a:spcBef>
                  <a:spcPct val="50000"/>
                </a:spcBef>
                <a:buClrTx/>
                <a:buSzTx/>
                <a:buFontTx/>
                <a:buNone/>
              </a:pPr>
              <a:t>5</a:t>
            </a:fld>
            <a:endParaRPr lang="en-US" altLang="he-IL" sz="100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8D883F-C923-46B7-81D6-9AD583C9447B}"/>
              </a:ext>
            </a:extLst>
          </p:cNvPr>
          <p:cNvSpPr>
            <a:spLocks noGrp="1" noChangeArrowheads="1"/>
          </p:cNvSpPr>
          <p:nvPr>
            <p:ph type="title"/>
          </p:nvPr>
        </p:nvSpPr>
        <p:spPr>
          <a:xfrm>
            <a:off x="683568" y="136524"/>
            <a:ext cx="7886700" cy="1325563"/>
          </a:xfrm>
        </p:spPr>
        <p:txBody>
          <a:bodyPr vert="horz" rtlCol="0" anchor="ctr">
            <a:normAutofit/>
            <a:scene3d>
              <a:camera prst="orthographicFront"/>
              <a:lightRig rig="soft" dir="t"/>
            </a:scene3d>
            <a:sp3d prstMaterial="softEdge">
              <a:bevelT w="25400" h="25400"/>
            </a:sp3d>
          </a:bodyPr>
          <a:lstStyle/>
          <a:p>
            <a:pPr algn="ctr" eaLnBrk="1" fontAlgn="auto" hangingPunct="1">
              <a:spcAft>
                <a:spcPts val="0"/>
              </a:spcAft>
            </a:pPr>
            <a:r>
              <a:rPr lang="he-IL" sz="4800" b="1" dirty="0">
                <a:solidFill>
                  <a:schemeClr val="bg2">
                    <a:lumMod val="25000"/>
                  </a:schemeClr>
                </a:solidFill>
              </a:rPr>
              <a:t>דרישות להשלמת התואר</a:t>
            </a:r>
            <a:endParaRPr lang="en-US" sz="4800" b="1" dirty="0">
              <a:solidFill>
                <a:schemeClr val="bg2">
                  <a:lumMod val="25000"/>
                </a:schemeClr>
              </a:solidFill>
            </a:endParaRPr>
          </a:p>
        </p:txBody>
      </p:sp>
      <p:sp>
        <p:nvSpPr>
          <p:cNvPr id="9219" name="Rectangle 3">
            <a:extLst>
              <a:ext uri="{FF2B5EF4-FFF2-40B4-BE49-F238E27FC236}">
                <a16:creationId xmlns:a16="http://schemas.microsoft.com/office/drawing/2014/main" id="{431EA8D3-2152-4658-A672-A5B3A4D3E3CC}"/>
              </a:ext>
            </a:extLst>
          </p:cNvPr>
          <p:cNvSpPr>
            <a:spLocks noGrp="1" noChangeArrowheads="1"/>
          </p:cNvSpPr>
          <p:nvPr>
            <p:ph idx="1"/>
          </p:nvPr>
        </p:nvSpPr>
        <p:spPr>
          <a:xfrm>
            <a:off x="683568" y="1417638"/>
            <a:ext cx="7963545" cy="4392613"/>
          </a:xfrm>
        </p:spPr>
        <p:txBody>
          <a:bodyPr>
            <a:normAutofit fontScale="92500" lnSpcReduction="10000"/>
          </a:bodyPr>
          <a:lstStyle/>
          <a:p>
            <a:pPr marL="185738" lvl="1" indent="-58738" algn="r" rtl="1" eaLnBrk="1" fontAlgn="auto" hangingPunct="1">
              <a:lnSpc>
                <a:spcPct val="125000"/>
              </a:lnSpc>
              <a:spcBef>
                <a:spcPts val="400"/>
              </a:spcBef>
              <a:spcAft>
                <a:spcPts val="0"/>
              </a:spcAft>
              <a:buSzPct val="68000"/>
              <a:buNone/>
              <a:defRPr/>
            </a:pPr>
            <a:r>
              <a:rPr lang="he-IL" sz="2800" b="1" u="sng" dirty="0">
                <a:solidFill>
                  <a:schemeClr val="bg2">
                    <a:lumMod val="50000"/>
                  </a:schemeClr>
                </a:solidFill>
              </a:rPr>
              <a:t>לצורך זכאות לתואר על כל סטודנט לצבור </a:t>
            </a:r>
            <a:r>
              <a:rPr lang="he-IL" sz="2800" b="1" u="sng" dirty="0">
                <a:solidFill>
                  <a:srgbClr val="C00000"/>
                </a:solidFill>
              </a:rPr>
              <a:t>160 נ"ז </a:t>
            </a:r>
            <a:r>
              <a:rPr lang="he-IL" sz="2800" b="1" u="sng" dirty="0">
                <a:solidFill>
                  <a:schemeClr val="bg2">
                    <a:lumMod val="50000"/>
                  </a:schemeClr>
                </a:solidFill>
              </a:rPr>
              <a:t>לפי חלוקה הבאה:</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123.5 נ"ז -  קורסי חובה</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20 נ"ז -  קורסי התמחות (חובה בהתמחות + בחירה) </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8.5 נ"ז - קורסי בחירה</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6 נ"ז -  קורסים כלליים (3 קורסים, 2 נ"ז כל אחד)</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1 נ"ז - קורס ספורט אחד</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1 נ"ז - קורס מיומנויות יסוד הנדסיות</a:t>
            </a:r>
          </a:p>
          <a:p>
            <a:pPr algn="r" rtl="1"/>
            <a:r>
              <a:rPr lang="he-IL" sz="1900" b="1" dirty="0">
                <a:solidFill>
                  <a:schemeClr val="tx2">
                    <a:lumMod val="60000"/>
                    <a:lumOff val="40000"/>
                  </a:schemeClr>
                </a:solidFill>
              </a:rPr>
              <a:t>החל משנת הלימודים תשפ"ב, הסטודנטים מחויבים ללמוד שני קורסים בשפה האנגלית, לפחות אחד מהם יהיה קורס תוכן.</a:t>
            </a:r>
            <a:endParaRPr lang="en-US" sz="1900" b="1" dirty="0">
              <a:solidFill>
                <a:schemeClr val="tx2">
                  <a:lumMod val="60000"/>
                  <a:lumOff val="40000"/>
                </a:schemeClr>
              </a:solidFill>
            </a:endParaRPr>
          </a:p>
          <a:p>
            <a:pPr marL="1084263" lvl="2" indent="-174625" algn="r" rtl="1" eaLnBrk="1" fontAlgn="auto" hangingPunct="1">
              <a:spcAft>
                <a:spcPts val="0"/>
              </a:spcAft>
              <a:buFont typeface="Wingdings 2"/>
              <a:buChar char=""/>
              <a:defRPr/>
            </a:pPr>
            <a:endParaRPr lang="en-US" sz="2400" b="1" dirty="0">
              <a:solidFill>
                <a:schemeClr val="folHlink"/>
              </a:solidFill>
            </a:endParaRPr>
          </a:p>
        </p:txBody>
      </p:sp>
      <p:sp>
        <p:nvSpPr>
          <p:cNvPr id="17411" name="Slide Number Placeholder 5">
            <a:extLst>
              <a:ext uri="{FF2B5EF4-FFF2-40B4-BE49-F238E27FC236}">
                <a16:creationId xmlns:a16="http://schemas.microsoft.com/office/drawing/2014/main" id="{A62179D3-4D3D-49F9-B976-6B331B3A99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968196DB-EDE7-489D-9A16-9C0E4E943F3F}" type="slidenum">
              <a:rPr lang="he-IL" altLang="he-IL" sz="1000" smtClean="0">
                <a:latin typeface="Arial" panose="020B0604020202020204" pitchFamily="34" charset="0"/>
              </a:rPr>
              <a:pPr>
                <a:spcBef>
                  <a:spcPct val="50000"/>
                </a:spcBef>
                <a:buClrTx/>
                <a:buSzTx/>
                <a:buFontTx/>
                <a:buNone/>
              </a:pPr>
              <a:t>6</a:t>
            </a:fld>
            <a:endParaRPr lang="en-US" altLang="he-IL" sz="100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8D883F-C923-46B7-81D6-9AD583C9447B}"/>
              </a:ext>
            </a:extLst>
          </p:cNvPr>
          <p:cNvSpPr>
            <a:spLocks noGrp="1" noChangeArrowheads="1"/>
          </p:cNvSpPr>
          <p:nvPr>
            <p:ph type="title"/>
          </p:nvPr>
        </p:nvSpPr>
        <p:spPr>
          <a:xfrm>
            <a:off x="457200" y="274638"/>
            <a:ext cx="8229600" cy="773111"/>
          </a:xfrm>
        </p:spPr>
        <p:txBody>
          <a:bodyPr vert="horz" rtlCol="0" anchor="ctr">
            <a:normAutofit/>
            <a:scene3d>
              <a:camera prst="orthographicFront"/>
              <a:lightRig rig="soft" dir="t"/>
            </a:scene3d>
            <a:sp3d prstMaterial="softEdge">
              <a:bevelT w="25400" h="25400"/>
            </a:sp3d>
          </a:bodyPr>
          <a:lstStyle/>
          <a:p>
            <a:pPr algn="ctr" eaLnBrk="1" fontAlgn="auto" hangingPunct="1">
              <a:spcAft>
                <a:spcPts val="0"/>
              </a:spcAft>
            </a:pPr>
            <a:r>
              <a:rPr lang="he-IL" sz="4000" b="1" dirty="0">
                <a:solidFill>
                  <a:schemeClr val="bg2">
                    <a:lumMod val="25000"/>
                  </a:schemeClr>
                </a:solidFill>
              </a:rPr>
              <a:t>דרישות להתחלת התמחות</a:t>
            </a:r>
            <a:endParaRPr lang="en-US" sz="4000" b="1" dirty="0">
              <a:solidFill>
                <a:schemeClr val="bg2">
                  <a:lumMod val="25000"/>
                </a:schemeClr>
              </a:solidFill>
            </a:endParaRPr>
          </a:p>
        </p:txBody>
      </p:sp>
      <p:sp>
        <p:nvSpPr>
          <p:cNvPr id="9219" name="Rectangle 3">
            <a:extLst>
              <a:ext uri="{FF2B5EF4-FFF2-40B4-BE49-F238E27FC236}">
                <a16:creationId xmlns:a16="http://schemas.microsoft.com/office/drawing/2014/main" id="{431EA8D3-2152-4658-A672-A5B3A4D3E3CC}"/>
              </a:ext>
            </a:extLst>
          </p:cNvPr>
          <p:cNvSpPr>
            <a:spLocks noGrp="1" noChangeArrowheads="1"/>
          </p:cNvSpPr>
          <p:nvPr>
            <p:ph idx="1"/>
          </p:nvPr>
        </p:nvSpPr>
        <p:spPr>
          <a:xfrm>
            <a:off x="792162" y="923880"/>
            <a:ext cx="7559675" cy="1805188"/>
          </a:xfrm>
        </p:spPr>
        <p:txBody>
          <a:bodyPr>
            <a:normAutofit/>
          </a:bodyPr>
          <a:lstStyle/>
          <a:p>
            <a:pPr marL="185738" lvl="1" indent="-58738" eaLnBrk="1" fontAlgn="auto" hangingPunct="1">
              <a:lnSpc>
                <a:spcPct val="125000"/>
              </a:lnSpc>
              <a:spcBef>
                <a:spcPts val="400"/>
              </a:spcBef>
              <a:spcAft>
                <a:spcPts val="0"/>
              </a:spcAft>
              <a:buSzPct val="68000"/>
              <a:buNone/>
              <a:defRPr/>
            </a:pPr>
            <a:r>
              <a:rPr lang="he-IL" sz="2400" b="1" dirty="0">
                <a:solidFill>
                  <a:srgbClr val="0070C0"/>
                </a:solidFill>
              </a:rPr>
              <a:t>בסוף שנה ב' (סמסטר 4) תתבקשו לבחור התמחות. </a:t>
            </a:r>
          </a:p>
          <a:p>
            <a:pPr marL="185738" lvl="1" indent="-58738" eaLnBrk="1" fontAlgn="auto" hangingPunct="1">
              <a:lnSpc>
                <a:spcPct val="125000"/>
              </a:lnSpc>
              <a:spcBef>
                <a:spcPts val="400"/>
              </a:spcBef>
              <a:spcAft>
                <a:spcPts val="0"/>
              </a:spcAft>
              <a:buSzPct val="68000"/>
              <a:buNone/>
              <a:defRPr/>
            </a:pPr>
            <a:r>
              <a:rPr lang="he-IL" sz="2400" b="1" dirty="0">
                <a:solidFill>
                  <a:srgbClr val="0070C0"/>
                </a:solidFill>
              </a:rPr>
              <a:t>קורסי ההתמחות יינתנו מסמסטר 5 והלאה.</a:t>
            </a:r>
          </a:p>
          <a:p>
            <a:pPr marL="185738" lvl="1" indent="-58738" eaLnBrk="1" fontAlgn="auto" hangingPunct="1">
              <a:lnSpc>
                <a:spcPct val="125000"/>
              </a:lnSpc>
              <a:spcBef>
                <a:spcPts val="400"/>
              </a:spcBef>
              <a:spcAft>
                <a:spcPts val="0"/>
              </a:spcAft>
              <a:buSzPct val="68000"/>
              <a:buNone/>
              <a:defRPr/>
            </a:pPr>
            <a:r>
              <a:rPr lang="he-IL" sz="2400" b="1" dirty="0">
                <a:solidFill>
                  <a:srgbClr val="0070C0"/>
                </a:solidFill>
              </a:rPr>
              <a:t>התנאים להתחלת ההתמחות הם כדלהלן:</a:t>
            </a:r>
          </a:p>
        </p:txBody>
      </p:sp>
      <p:sp>
        <p:nvSpPr>
          <p:cNvPr id="17411" name="Slide Number Placeholder 5">
            <a:extLst>
              <a:ext uri="{FF2B5EF4-FFF2-40B4-BE49-F238E27FC236}">
                <a16:creationId xmlns:a16="http://schemas.microsoft.com/office/drawing/2014/main" id="{A62179D3-4D3D-49F9-B976-6B331B3A99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968196DB-EDE7-489D-9A16-9C0E4E943F3F}" type="slidenum">
              <a:rPr lang="he-IL" altLang="he-IL" sz="1000" smtClean="0">
                <a:latin typeface="Arial" panose="020B0604020202020204" pitchFamily="34" charset="0"/>
              </a:rPr>
              <a:pPr>
                <a:spcBef>
                  <a:spcPct val="50000"/>
                </a:spcBef>
                <a:buClrTx/>
                <a:buSzTx/>
                <a:buFontTx/>
                <a:buNone/>
              </a:pPr>
              <a:t>7</a:t>
            </a:fld>
            <a:endParaRPr lang="en-US" altLang="he-IL" sz="1000">
              <a:latin typeface="Arial" panose="020B0604020202020204" pitchFamily="34" charset="0"/>
            </a:endParaRPr>
          </a:p>
        </p:txBody>
      </p:sp>
      <p:sp>
        <p:nvSpPr>
          <p:cNvPr id="2" name="TextBox 1">
            <a:extLst>
              <a:ext uri="{FF2B5EF4-FFF2-40B4-BE49-F238E27FC236}">
                <a16:creationId xmlns:a16="http://schemas.microsoft.com/office/drawing/2014/main" id="{B76FE312-C876-4FB3-8B2B-18CA21429F58}"/>
              </a:ext>
            </a:extLst>
          </p:cNvPr>
          <p:cNvSpPr txBox="1"/>
          <p:nvPr/>
        </p:nvSpPr>
        <p:spPr>
          <a:xfrm>
            <a:off x="570384" y="2532467"/>
            <a:ext cx="8003232" cy="830997"/>
          </a:xfrm>
          <a:prstGeom prst="rect">
            <a:avLst/>
          </a:prstGeom>
          <a:noFill/>
        </p:spPr>
        <p:txBody>
          <a:bodyPr wrap="square" rtlCol="1">
            <a:spAutoFit/>
          </a:bodyPr>
          <a:lstStyle/>
          <a:p>
            <a:pPr marL="444500" indent="-444500" algn="r" rtl="1">
              <a:buFont typeface="+mj-lt"/>
              <a:buAutoNum type="arabicPeriod"/>
            </a:pPr>
            <a:r>
              <a:rPr lang="he-IL" dirty="0">
                <a:solidFill>
                  <a:srgbClr val="C00000"/>
                </a:solidFill>
              </a:rPr>
              <a:t>מצב אקדמי תקין</a:t>
            </a:r>
          </a:p>
          <a:p>
            <a:pPr marL="444500" indent="-444500" algn="r" rtl="1">
              <a:buFont typeface="+mj-lt"/>
              <a:buAutoNum type="arabicPeriod"/>
            </a:pPr>
            <a:r>
              <a:rPr lang="he-IL" dirty="0">
                <a:solidFill>
                  <a:srgbClr val="C00000"/>
                </a:solidFill>
              </a:rPr>
              <a:t>השלמת כל קורסי היסוד שברשימה מטה:</a:t>
            </a:r>
          </a:p>
        </p:txBody>
      </p:sp>
      <p:sp>
        <p:nvSpPr>
          <p:cNvPr id="6" name="TextBox 5">
            <a:extLst>
              <a:ext uri="{FF2B5EF4-FFF2-40B4-BE49-F238E27FC236}">
                <a16:creationId xmlns:a16="http://schemas.microsoft.com/office/drawing/2014/main" id="{3B8B2249-695F-4EE9-8B47-B946F5E0638B}"/>
              </a:ext>
            </a:extLst>
          </p:cNvPr>
          <p:cNvSpPr txBox="1"/>
          <p:nvPr/>
        </p:nvSpPr>
        <p:spPr>
          <a:xfrm>
            <a:off x="457200" y="3471427"/>
            <a:ext cx="8291264" cy="2862322"/>
          </a:xfrm>
          <a:prstGeom prst="rect">
            <a:avLst/>
          </a:prstGeom>
          <a:noFill/>
        </p:spPr>
        <p:txBody>
          <a:bodyPr wrap="square" numCol="2" rtlCol="1">
            <a:spAutoFit/>
          </a:bodyPr>
          <a:lstStyle/>
          <a:p>
            <a:pPr marL="342900" indent="-342900" algn="r" rtl="1">
              <a:buClr>
                <a:srgbClr val="C00000"/>
              </a:buClr>
              <a:buSzPct val="111000"/>
              <a:buFont typeface="Arial" panose="020B0604020202020204" pitchFamily="34" charset="0"/>
              <a:buChar char="•"/>
            </a:pPr>
            <a:r>
              <a:rPr lang="he-IL" sz="2000" dirty="0">
                <a:solidFill>
                  <a:schemeClr val="tx1"/>
                </a:solidFill>
              </a:rPr>
              <a:t>אלגברה</a:t>
            </a:r>
          </a:p>
          <a:p>
            <a:pPr marL="342900" indent="-342900" algn="r" rtl="1">
              <a:buClr>
                <a:srgbClr val="C00000"/>
              </a:buClr>
              <a:buSzPct val="111000"/>
              <a:buFont typeface="Arial" panose="020B0604020202020204" pitchFamily="34" charset="0"/>
              <a:buChar char="•"/>
            </a:pPr>
            <a:r>
              <a:rPr lang="he-IL" sz="2000" dirty="0">
                <a:solidFill>
                  <a:schemeClr val="tx1"/>
                </a:solidFill>
              </a:rPr>
              <a:t>חדו"א 1 + חדו"א 2 </a:t>
            </a:r>
          </a:p>
          <a:p>
            <a:pPr marL="342900" indent="-342900" algn="r" rtl="1">
              <a:buClr>
                <a:srgbClr val="C00000"/>
              </a:buClr>
              <a:buSzPct val="111000"/>
              <a:buFont typeface="Arial" panose="020B0604020202020204" pitchFamily="34" charset="0"/>
              <a:buChar char="•"/>
            </a:pPr>
            <a:r>
              <a:rPr lang="he-IL" sz="2000" dirty="0">
                <a:solidFill>
                  <a:schemeClr val="tx1"/>
                </a:solidFill>
              </a:rPr>
              <a:t>אנגלית מתקדמים ב</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לתכנות </a:t>
            </a:r>
          </a:p>
          <a:p>
            <a:pPr marL="342900" indent="-342900" algn="r" rtl="1">
              <a:buClr>
                <a:srgbClr val="C00000"/>
              </a:buClr>
              <a:buSzPct val="111000"/>
              <a:buFont typeface="Arial" panose="020B0604020202020204" pitchFamily="34" charset="0"/>
              <a:buChar char="•"/>
            </a:pPr>
            <a:r>
              <a:rPr lang="he-IL" sz="2000" dirty="0">
                <a:solidFill>
                  <a:schemeClr val="tx1"/>
                </a:solidFill>
              </a:rPr>
              <a:t>כימיה מכ </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יצירתי להנדסת מכונות </a:t>
            </a:r>
          </a:p>
          <a:p>
            <a:pPr marL="342900" indent="-342900" algn="r" rtl="1">
              <a:buClr>
                <a:srgbClr val="C00000"/>
              </a:buClr>
              <a:buSzPct val="111000"/>
              <a:buFont typeface="Arial" panose="020B0604020202020204" pitchFamily="34" charset="0"/>
              <a:buChar char="•"/>
            </a:pPr>
            <a:r>
              <a:rPr lang="he-IL" sz="2000" dirty="0">
                <a:solidFill>
                  <a:schemeClr val="tx1"/>
                </a:solidFill>
              </a:rPr>
              <a:t>פיזיקה 2מכ </a:t>
            </a:r>
          </a:p>
          <a:p>
            <a:pPr marL="342900" indent="-342900" algn="r" rtl="1">
              <a:buClr>
                <a:srgbClr val="C00000"/>
              </a:buClr>
              <a:buSzPct val="111000"/>
              <a:buFont typeface="Arial" panose="020B0604020202020204" pitchFamily="34" charset="0"/>
              <a:buChar char="•"/>
            </a:pPr>
            <a:r>
              <a:rPr lang="he-IL" sz="2000" dirty="0">
                <a:solidFill>
                  <a:schemeClr val="tx1"/>
                </a:solidFill>
              </a:rPr>
              <a:t>מכניקת מוצקים 1 </a:t>
            </a:r>
          </a:p>
          <a:p>
            <a:pPr marL="342900" indent="-342900" algn="r" rtl="1">
              <a:buClr>
                <a:srgbClr val="C00000"/>
              </a:buClr>
              <a:buSzPct val="111000"/>
              <a:buFont typeface="Arial" panose="020B0604020202020204" pitchFamily="34" charset="0"/>
              <a:buChar char="•"/>
            </a:pPr>
            <a:r>
              <a:rPr lang="he-IL" sz="2000" dirty="0">
                <a:solidFill>
                  <a:schemeClr val="tx1"/>
                </a:solidFill>
              </a:rPr>
              <a:t>מכניקת מוצקים 2 </a:t>
            </a:r>
          </a:p>
          <a:p>
            <a:pPr marL="342900" indent="-342900" algn="r" rtl="1">
              <a:buClr>
                <a:srgbClr val="C00000"/>
              </a:buClr>
              <a:buSzPct val="111000"/>
              <a:buFont typeface="Arial" panose="020B0604020202020204" pitchFamily="34" charset="0"/>
              <a:buChar char="•"/>
            </a:pPr>
            <a:r>
              <a:rPr lang="he-IL" sz="2000" dirty="0">
                <a:solidFill>
                  <a:schemeClr val="tx1"/>
                </a:solidFill>
              </a:rPr>
              <a:t>חשמל ואלקטרוניקה מכ </a:t>
            </a:r>
          </a:p>
          <a:p>
            <a:pPr marL="342900" indent="-342900" algn="r" rtl="1">
              <a:buClr>
                <a:srgbClr val="C00000"/>
              </a:buClr>
              <a:buSzPct val="111000"/>
              <a:buFont typeface="Arial" panose="020B0604020202020204" pitchFamily="34" charset="0"/>
              <a:buChar char="•"/>
            </a:pPr>
            <a:r>
              <a:rPr lang="he-IL" sz="2000" dirty="0">
                <a:solidFill>
                  <a:schemeClr val="tx1"/>
                </a:solidFill>
              </a:rPr>
              <a:t>משוואות דיפרנציאליות מכ </a:t>
            </a:r>
          </a:p>
          <a:p>
            <a:pPr marL="342900" indent="-342900" algn="r" rtl="1">
              <a:buClr>
                <a:srgbClr val="C00000"/>
              </a:buClr>
              <a:buSzPct val="111000"/>
              <a:buFont typeface="Arial" panose="020B0604020202020204" pitchFamily="34" charset="0"/>
              <a:buChar char="•"/>
            </a:pPr>
            <a:r>
              <a:rPr lang="he-IL" sz="2000" dirty="0">
                <a:solidFill>
                  <a:schemeClr val="tx1"/>
                </a:solidFill>
              </a:rPr>
              <a:t>תיב"ם </a:t>
            </a:r>
          </a:p>
          <a:p>
            <a:pPr marL="342900" indent="-342900" algn="r" rtl="1">
              <a:buClr>
                <a:srgbClr val="C00000"/>
              </a:buClr>
              <a:buSzPct val="111000"/>
              <a:buFont typeface="Arial" panose="020B0604020202020204" pitchFamily="34" charset="0"/>
              <a:buChar char="•"/>
            </a:pPr>
            <a:r>
              <a:rPr lang="he-IL" sz="2000" dirty="0">
                <a:solidFill>
                  <a:schemeClr val="tx1"/>
                </a:solidFill>
              </a:rPr>
              <a:t>דינמיקה של גוף קשיח </a:t>
            </a:r>
          </a:p>
          <a:p>
            <a:pPr marL="342900" indent="-342900" algn="r" rtl="1">
              <a:buClr>
                <a:srgbClr val="C00000"/>
              </a:buClr>
              <a:buSzPct val="111000"/>
              <a:buFont typeface="Arial" panose="020B0604020202020204" pitchFamily="34" charset="0"/>
              <a:buChar char="•"/>
            </a:pPr>
            <a:r>
              <a:rPr lang="he-IL" sz="2000" dirty="0">
                <a:solidFill>
                  <a:schemeClr val="tx1"/>
                </a:solidFill>
              </a:rPr>
              <a:t>תרמודינמיקה </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לתהליכי ייצור </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לתכן מכני </a:t>
            </a:r>
          </a:p>
          <a:p>
            <a:pPr marL="342900" indent="-342900" algn="r" rtl="1">
              <a:buClr>
                <a:srgbClr val="C00000"/>
              </a:buClr>
              <a:buSzPct val="111000"/>
              <a:buFont typeface="Arial" panose="020B0604020202020204" pitchFamily="34" charset="0"/>
              <a:buChar char="•"/>
            </a:pPr>
            <a:r>
              <a:rPr lang="he-IL" sz="2000" dirty="0">
                <a:solidFill>
                  <a:schemeClr val="tx1"/>
                </a:solidFill>
              </a:rPr>
              <a:t>אותות ומערכות </a:t>
            </a:r>
          </a:p>
          <a:p>
            <a:pPr marL="342900" indent="-342900" algn="r" rtl="1">
              <a:buClr>
                <a:srgbClr val="C00000"/>
              </a:buClr>
              <a:buSzPct val="111000"/>
              <a:buFont typeface="Arial" panose="020B0604020202020204" pitchFamily="34" charset="0"/>
              <a:buChar char="•"/>
            </a:pPr>
            <a:r>
              <a:rPr lang="he-IL" sz="2000" dirty="0">
                <a:solidFill>
                  <a:schemeClr val="tx1"/>
                </a:solidFill>
              </a:rPr>
              <a:t>הנדסת חומרים</a:t>
            </a:r>
            <a:endParaRPr lang="he-IL" sz="2000" b="0" dirty="0">
              <a:solidFill>
                <a:schemeClr val="tx1"/>
              </a:solidFill>
            </a:endParaRPr>
          </a:p>
        </p:txBody>
      </p:sp>
    </p:spTree>
    <p:extLst>
      <p:ext uri="{BB962C8B-B14F-4D97-AF65-F5344CB8AC3E}">
        <p14:creationId xmlns:p14="http://schemas.microsoft.com/office/powerpoint/2010/main" val="3656701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8D883F-C923-46B7-81D6-9AD583C9447B}"/>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מבוא לפיזיקה אקדמית - 11179</a:t>
            </a:r>
            <a:endParaRPr lang="en-US" dirty="0">
              <a:solidFill>
                <a:srgbClr val="C00000"/>
              </a:solidFill>
            </a:endParaRPr>
          </a:p>
        </p:txBody>
      </p:sp>
      <p:sp>
        <p:nvSpPr>
          <p:cNvPr id="9219" name="Rectangle 3">
            <a:extLst>
              <a:ext uri="{FF2B5EF4-FFF2-40B4-BE49-F238E27FC236}">
                <a16:creationId xmlns:a16="http://schemas.microsoft.com/office/drawing/2014/main" id="{431EA8D3-2152-4658-A672-A5B3A4D3E3CC}"/>
              </a:ext>
            </a:extLst>
          </p:cNvPr>
          <p:cNvSpPr>
            <a:spLocks noGrp="1" noChangeArrowheads="1"/>
          </p:cNvSpPr>
          <p:nvPr>
            <p:ph idx="1"/>
          </p:nvPr>
        </p:nvSpPr>
        <p:spPr>
          <a:xfrm>
            <a:off x="684213" y="1844675"/>
            <a:ext cx="7559675" cy="4392613"/>
          </a:xfrm>
        </p:spPr>
        <p:txBody>
          <a:bodyPr>
            <a:normAutofit/>
          </a:bodyPr>
          <a:lstStyle/>
          <a:p>
            <a:pPr marL="365760" indent="-238125" algn="r" rtl="1" eaLnBrk="1" fontAlgn="auto" hangingPunct="1">
              <a:spcAft>
                <a:spcPts val="0"/>
              </a:spcAft>
              <a:buFont typeface="Wingdings" pitchFamily="2" charset="2"/>
              <a:buNone/>
              <a:defRPr/>
            </a:pPr>
            <a:r>
              <a:rPr lang="he-IL" sz="2800" b="1" u="sng" dirty="0">
                <a:solidFill>
                  <a:schemeClr val="bg2">
                    <a:lumMod val="50000"/>
                  </a:schemeClr>
                </a:solidFill>
              </a:rPr>
              <a:t>מסגרת הקורס:</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3 שעות הרצאה + 3 שעות תרגול </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לא מזכה בנקודות אקדמיות.</a:t>
            </a:r>
            <a:endParaRPr lang="en-US" b="1" u="sng" dirty="0">
              <a:solidFill>
                <a:schemeClr val="folHlink"/>
              </a:solidFill>
            </a:endParaRPr>
          </a:p>
          <a:p>
            <a:pPr marL="365760" lvl="1" indent="-238125" algn="r" rtl="1" eaLnBrk="1" fontAlgn="auto" hangingPunct="1">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דינמיקה של חלקיקים</a:t>
            </a:r>
          </a:p>
          <a:p>
            <a:pPr marL="365760" indent="-238125" algn="r" rtl="1" eaLnBrk="1" fontAlgn="auto" hangingPunct="1">
              <a:spcAft>
                <a:spcPts val="0"/>
              </a:spcAft>
              <a:buFont typeface="Wingdings" pitchFamily="2" charset="2"/>
              <a:buNone/>
              <a:defRPr/>
            </a:pPr>
            <a:r>
              <a:rPr lang="he-IL" sz="2800" b="1" u="sng" dirty="0">
                <a:solidFill>
                  <a:schemeClr val="bg2">
                    <a:lumMod val="50000"/>
                  </a:schemeClr>
                </a:solidFill>
              </a:rPr>
              <a:t>פטור יינתן במקרים הבאים:</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בגרות 5 יחידות בציון 75 ויותר</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קורס פיזיקה במכינה הקדם אקדמית במכללה</a:t>
            </a:r>
          </a:p>
          <a:p>
            <a:pPr marL="1084263" lvl="2" indent="-174625" algn="r" rtl="1" eaLnBrk="1" fontAlgn="auto" hangingPunct="1">
              <a:spcAft>
                <a:spcPts val="0"/>
              </a:spcAft>
              <a:buFont typeface="Wingdings 2"/>
              <a:buChar char=""/>
              <a:defRPr/>
            </a:pPr>
            <a:endParaRPr lang="he-IL" b="1" dirty="0">
              <a:solidFill>
                <a:schemeClr val="folHlink"/>
              </a:solidFill>
            </a:endParaRPr>
          </a:p>
          <a:p>
            <a:pPr marL="1084263" lvl="2" indent="-174625" algn="r" rtl="1" eaLnBrk="1" fontAlgn="auto" hangingPunct="1">
              <a:spcAft>
                <a:spcPts val="0"/>
              </a:spcAft>
              <a:buFont typeface="Wingdings 2"/>
              <a:buChar char=""/>
              <a:defRPr/>
            </a:pPr>
            <a:endParaRPr lang="en-US" b="1" dirty="0">
              <a:solidFill>
                <a:schemeClr val="folHlink"/>
              </a:solidFill>
            </a:endParaRPr>
          </a:p>
        </p:txBody>
      </p:sp>
      <p:sp>
        <p:nvSpPr>
          <p:cNvPr id="17411" name="Slide Number Placeholder 5">
            <a:extLst>
              <a:ext uri="{FF2B5EF4-FFF2-40B4-BE49-F238E27FC236}">
                <a16:creationId xmlns:a16="http://schemas.microsoft.com/office/drawing/2014/main" id="{A62179D3-4D3D-49F9-B976-6B331B3A99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968196DB-EDE7-489D-9A16-9C0E4E943F3F}" type="slidenum">
              <a:rPr lang="he-IL" altLang="he-IL" sz="1000" smtClean="0">
                <a:latin typeface="Arial" panose="020B0604020202020204" pitchFamily="34" charset="0"/>
              </a:rPr>
              <a:pPr>
                <a:spcBef>
                  <a:spcPct val="50000"/>
                </a:spcBef>
                <a:buClrTx/>
                <a:buSzTx/>
                <a:buFontTx/>
                <a:buNone/>
              </a:pPr>
              <a:t>8</a:t>
            </a:fld>
            <a:endParaRPr lang="en-US" altLang="he-IL" sz="1000">
              <a:latin typeface="Arial" panose="020B0604020202020204" pitchFamily="34" charset="0"/>
            </a:endParaRPr>
          </a:p>
        </p:txBody>
      </p:sp>
    </p:spTree>
    <p:extLst>
      <p:ext uri="{BB962C8B-B14F-4D97-AF65-F5344CB8AC3E}">
        <p14:creationId xmlns:p14="http://schemas.microsoft.com/office/powerpoint/2010/main" val="35635765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F60267C-ADA2-4952-A2F4-F2B5EAA21C20}"/>
              </a:ext>
            </a:extLst>
          </p:cNvPr>
          <p:cNvSpPr>
            <a:spLocks noGrp="1" noChangeArrowheads="1"/>
          </p:cNvSpPr>
          <p:nvPr>
            <p:ph type="title"/>
          </p:nvPr>
        </p:nvSpPr>
        <p:spPr>
          <a:xfrm>
            <a:off x="1085850" y="136524"/>
            <a:ext cx="6889750" cy="779463"/>
          </a:xfrm>
        </p:spPr>
        <p:txBody>
          <a:bodyPr/>
          <a:lstStyle/>
          <a:p>
            <a:pPr algn="ctr" eaLnBrk="1" fontAlgn="auto" hangingPunct="1">
              <a:spcAft>
                <a:spcPts val="0"/>
              </a:spcAft>
              <a:defRPr/>
            </a:pPr>
            <a:r>
              <a:rPr lang="he-IL" dirty="0">
                <a:solidFill>
                  <a:srgbClr val="C00000"/>
                </a:solidFill>
              </a:rPr>
              <a:t>אנגלית ברמות שונות</a:t>
            </a:r>
            <a:endParaRPr lang="en-US" dirty="0">
              <a:solidFill>
                <a:srgbClr val="C00000"/>
              </a:solidFill>
            </a:endParaRPr>
          </a:p>
        </p:txBody>
      </p:sp>
      <p:sp>
        <p:nvSpPr>
          <p:cNvPr id="18435" name="Rectangle 3">
            <a:extLst>
              <a:ext uri="{FF2B5EF4-FFF2-40B4-BE49-F238E27FC236}">
                <a16:creationId xmlns:a16="http://schemas.microsoft.com/office/drawing/2014/main" id="{6F78DE57-3155-4CC0-B8F4-A51E37EFF41F}"/>
              </a:ext>
            </a:extLst>
          </p:cNvPr>
          <p:cNvSpPr>
            <a:spLocks noGrp="1" noChangeArrowheads="1"/>
          </p:cNvSpPr>
          <p:nvPr>
            <p:ph type="body" sz="half" idx="1"/>
          </p:nvPr>
        </p:nvSpPr>
        <p:spPr>
          <a:xfrm>
            <a:off x="390525" y="871537"/>
            <a:ext cx="8280400" cy="935038"/>
          </a:xfrm>
        </p:spPr>
        <p:txBody>
          <a:bodyPr/>
          <a:lstStyle/>
          <a:p>
            <a:pPr indent="-128588" algn="ctr" eaLnBrk="1" hangingPunct="1">
              <a:buFont typeface="Wingdings" panose="05000000000000000000" pitchFamily="2" charset="2"/>
              <a:buNone/>
              <a:defRPr/>
            </a:pPr>
            <a:r>
              <a:rPr lang="he-IL" altLang="he-IL" sz="1800" b="1" u="sng" dirty="0">
                <a:solidFill>
                  <a:srgbClr val="FF0000"/>
                </a:solidFill>
                <a:effectLst>
                  <a:outerShdw blurRad="38100" dist="38100" dir="2700000" algn="tl">
                    <a:srgbClr val="000000">
                      <a:alpha val="43137"/>
                    </a:srgbClr>
                  </a:outerShdw>
                </a:effectLst>
              </a:rPr>
              <a:t>חובה לסיים את כל קורסי האנגלית במהלך ארבעת הסמסטרים הראשונים</a:t>
            </a:r>
            <a:endParaRPr lang="he-IL" altLang="he-IL" sz="1800" b="1" dirty="0">
              <a:solidFill>
                <a:schemeClr val="bg2">
                  <a:lumMod val="10000"/>
                </a:schemeClr>
              </a:solidFill>
            </a:endParaRPr>
          </a:p>
          <a:p>
            <a:pPr indent="-128588" algn="ctr" eaLnBrk="1" hangingPunct="1">
              <a:buFont typeface="Wingdings" panose="05000000000000000000" pitchFamily="2" charset="2"/>
              <a:buNone/>
              <a:defRPr/>
            </a:pPr>
            <a:r>
              <a:rPr lang="he-IL" altLang="he-IL" sz="1800" b="1" dirty="0">
                <a:solidFill>
                  <a:schemeClr val="bg2">
                    <a:lumMod val="10000"/>
                  </a:schemeClr>
                </a:solidFill>
              </a:rPr>
              <a:t>קורסי האנגלית מתחלקים לרמות הבאות לפי ציון האנגלית</a:t>
            </a:r>
            <a:br>
              <a:rPr lang="en-US" altLang="he-IL" sz="1800" b="1" dirty="0">
                <a:solidFill>
                  <a:schemeClr val="bg2">
                    <a:lumMod val="10000"/>
                  </a:schemeClr>
                </a:solidFill>
              </a:rPr>
            </a:br>
            <a:r>
              <a:rPr lang="he-IL" altLang="he-IL" sz="1800" b="1" dirty="0">
                <a:solidFill>
                  <a:schemeClr val="bg2">
                    <a:lumMod val="10000"/>
                  </a:schemeClr>
                </a:solidFill>
              </a:rPr>
              <a:t> בבחינה הפסיכומטרית כפי שמפורט להלן:</a:t>
            </a:r>
            <a:endParaRPr lang="en-US" altLang="he-IL" sz="1800" b="1" u="sng" dirty="0">
              <a:solidFill>
                <a:srgbClr val="FF0000"/>
              </a:solidFill>
              <a:effectLst>
                <a:outerShdw blurRad="38100" dist="38100" dir="2700000" algn="tl">
                  <a:srgbClr val="000000">
                    <a:alpha val="43137"/>
                  </a:srgbClr>
                </a:outerShdw>
              </a:effectLst>
            </a:endParaRPr>
          </a:p>
        </p:txBody>
      </p:sp>
      <p:graphicFrame>
        <p:nvGraphicFramePr>
          <p:cNvPr id="16594" name="Group 210">
            <a:extLst>
              <a:ext uri="{FF2B5EF4-FFF2-40B4-BE49-F238E27FC236}">
                <a16:creationId xmlns:a16="http://schemas.microsoft.com/office/drawing/2014/main" id="{E39F7D41-1D16-42CB-94D1-F92A75E515AD}"/>
              </a:ext>
            </a:extLst>
          </p:cNvPr>
          <p:cNvGraphicFramePr>
            <a:graphicFrameLocks noGrp="1"/>
          </p:cNvGraphicFramePr>
          <p:nvPr>
            <p:ph sz="half" idx="2"/>
            <p:extLst>
              <p:ext uri="{D42A27DB-BD31-4B8C-83A1-F6EECF244321}">
                <p14:modId xmlns:p14="http://schemas.microsoft.com/office/powerpoint/2010/main" val="1082116382"/>
              </p:ext>
            </p:extLst>
          </p:nvPr>
        </p:nvGraphicFramePr>
        <p:xfrm>
          <a:off x="684212" y="1828800"/>
          <a:ext cx="7693026" cy="3090349"/>
        </p:xfrm>
        <a:graphic>
          <a:graphicData uri="http://schemas.openxmlformats.org/drawingml/2006/table">
            <a:tbl>
              <a:tblPr rtl="1"/>
              <a:tblGrid>
                <a:gridCol w="2083439">
                  <a:extLst>
                    <a:ext uri="{9D8B030D-6E8A-4147-A177-3AD203B41FA5}">
                      <a16:colId xmlns:a16="http://schemas.microsoft.com/office/drawing/2014/main" val="20000"/>
                    </a:ext>
                  </a:extLst>
                </a:gridCol>
                <a:gridCol w="912948">
                  <a:extLst>
                    <a:ext uri="{9D8B030D-6E8A-4147-A177-3AD203B41FA5}">
                      <a16:colId xmlns:a16="http://schemas.microsoft.com/office/drawing/2014/main" val="20001"/>
                    </a:ext>
                  </a:extLst>
                </a:gridCol>
                <a:gridCol w="1410069">
                  <a:extLst>
                    <a:ext uri="{9D8B030D-6E8A-4147-A177-3AD203B41FA5}">
                      <a16:colId xmlns:a16="http://schemas.microsoft.com/office/drawing/2014/main" val="20002"/>
                    </a:ext>
                  </a:extLst>
                </a:gridCol>
                <a:gridCol w="1569747">
                  <a:extLst>
                    <a:ext uri="{9D8B030D-6E8A-4147-A177-3AD203B41FA5}">
                      <a16:colId xmlns:a16="http://schemas.microsoft.com/office/drawing/2014/main" val="20003"/>
                    </a:ext>
                  </a:extLst>
                </a:gridCol>
                <a:gridCol w="761407">
                  <a:extLst>
                    <a:ext uri="{9D8B030D-6E8A-4147-A177-3AD203B41FA5}">
                      <a16:colId xmlns:a16="http://schemas.microsoft.com/office/drawing/2014/main" val="20004"/>
                    </a:ext>
                  </a:extLst>
                </a:gridCol>
                <a:gridCol w="955416">
                  <a:extLst>
                    <a:ext uri="{9D8B030D-6E8A-4147-A177-3AD203B41FA5}">
                      <a16:colId xmlns:a16="http://schemas.microsoft.com/office/drawing/2014/main" val="20005"/>
                    </a:ext>
                  </a:extLst>
                </a:gridCol>
              </a:tblGrid>
              <a:tr h="469533">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שם מקצוע</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מספר קורס</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ציון אנגלית</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שעות</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נקודות זכות</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254">
                <a:tc vMerge="1">
                  <a:txBody>
                    <a:bodyPr/>
                    <a:lstStyle/>
                    <a:p>
                      <a:endParaRPr lang="en-US"/>
                    </a:p>
                  </a:txBody>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he-IL" sz="1600" b="1" i="0" u="none" strike="noStrike" cap="none" normalizeH="0" baseline="0" dirty="0">
                          <a:ln>
                            <a:noFill/>
                          </a:ln>
                          <a:solidFill>
                            <a:schemeClr val="tx2"/>
                          </a:solidFill>
                          <a:effectLst/>
                          <a:latin typeface="Verdana" pitchFamily="34" charset="0"/>
                          <a:cs typeface="Arial" pitchFamily="34" charset="0"/>
                        </a:rPr>
                        <a:t>בפסיכומטרי</a:t>
                      </a:r>
                      <a:r>
                        <a:rPr kumimoji="0" lang="en-US" sz="1600" b="1" i="0" u="none" strike="noStrike" cap="none" normalizeH="0" baseline="0" dirty="0">
                          <a:ln>
                            <a:noFill/>
                          </a:ln>
                          <a:solidFill>
                            <a:schemeClr val="tx2"/>
                          </a:solidFill>
                          <a:effectLst/>
                          <a:latin typeface="Verdana" pitchFamily="34" charset="0"/>
                          <a:cs typeface="Arial" pitchFamily="34" charset="0"/>
                        </a:rPr>
                        <a:t> </a:t>
                      </a:r>
                      <a:r>
                        <a:rPr kumimoji="0" lang="he-IL" sz="1600" b="1" i="0" u="none" strike="noStrike" cap="none" normalizeH="0" baseline="0" dirty="0">
                          <a:ln>
                            <a:noFill/>
                          </a:ln>
                          <a:solidFill>
                            <a:schemeClr val="tx2"/>
                          </a:solidFill>
                          <a:effectLst/>
                          <a:latin typeface="Verdana" pitchFamily="34" charset="0"/>
                          <a:cs typeface="Arial" pitchFamily="34" charset="0"/>
                        </a:rPr>
                        <a:t> או אמירם</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he-IL" sz="1600" b="1" i="0" u="none" strike="noStrike" cap="none" normalizeH="0" baseline="0" dirty="0">
                          <a:ln>
                            <a:noFill/>
                          </a:ln>
                          <a:solidFill>
                            <a:schemeClr val="tx2"/>
                          </a:solidFill>
                          <a:effectLst/>
                          <a:latin typeface="Verdana" pitchFamily="34" charset="0"/>
                          <a:cs typeface="Arial" pitchFamily="34" charset="0"/>
                        </a:rPr>
                        <a:t>באמי"ר</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99718">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אנגלית בסיסי</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11063</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85-99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185-199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6</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0</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614">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אנגלית מתקדמים א'</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11064</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100-119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200-219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4</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0</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614">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אנגלית מתקדמים ב'</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11061</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120-133</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220-233</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4</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6614">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פטור</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מ- 134 ומעלה</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מ- 234 ומעלה</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489" name="Slide Number Placeholder 37">
            <a:extLst>
              <a:ext uri="{FF2B5EF4-FFF2-40B4-BE49-F238E27FC236}">
                <a16:creationId xmlns:a16="http://schemas.microsoft.com/office/drawing/2014/main" id="{E6061AE6-7250-468D-B507-E38495E52C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BA96B846-DCF4-4113-8A7A-89E76064ECC7}" type="slidenum">
              <a:rPr lang="he-IL" altLang="he-IL" sz="1000" smtClean="0">
                <a:latin typeface="Arial" panose="020B0604020202020204" pitchFamily="34" charset="0"/>
              </a:rPr>
              <a:pPr>
                <a:spcBef>
                  <a:spcPct val="50000"/>
                </a:spcBef>
                <a:buClrTx/>
                <a:buSzTx/>
                <a:buFontTx/>
                <a:buNone/>
              </a:pPr>
              <a:t>9</a:t>
            </a:fld>
            <a:endParaRPr lang="en-US" altLang="he-IL" sz="1000">
              <a:latin typeface="Arial" panose="020B0604020202020204" pitchFamily="34" charset="0"/>
            </a:endParaRPr>
          </a:p>
        </p:txBody>
      </p:sp>
      <p:sp>
        <p:nvSpPr>
          <p:cNvPr id="6" name="Rectangle 3">
            <a:extLst>
              <a:ext uri="{FF2B5EF4-FFF2-40B4-BE49-F238E27FC236}">
                <a16:creationId xmlns:a16="http://schemas.microsoft.com/office/drawing/2014/main" id="{FA535CBB-0657-4C2F-A014-323A174CD04C}"/>
              </a:ext>
            </a:extLst>
          </p:cNvPr>
          <p:cNvSpPr txBox="1">
            <a:spLocks noChangeArrowheads="1"/>
          </p:cNvSpPr>
          <p:nvPr/>
        </p:nvSpPr>
        <p:spPr>
          <a:xfrm>
            <a:off x="119038" y="5786438"/>
            <a:ext cx="8280400" cy="9350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r>
              <a:rPr lang="he-IL" dirty="0">
                <a:solidFill>
                  <a:srgbClr val="FF0000"/>
                </a:solidFill>
              </a:rPr>
              <a:t>החל משנת הלימודים תשפ"ב, הסטודנטים מחויבים ללמוד שני קורסים בשפה האנגלית, לפחות אחד מהם יהיה קורס תוכן.</a:t>
            </a:r>
            <a:endParaRPr lang="en-US" dirty="0">
              <a:solidFill>
                <a:srgbClr val="FF0000"/>
              </a:solidFill>
            </a:endParaRPr>
          </a:p>
        </p:txBody>
      </p:sp>
    </p:spTree>
  </p:cSld>
  <p:clrMapOvr>
    <a:masterClrMapping/>
  </p:clrMapOvr>
  <p:transition/>
</p:sld>
</file>

<file path=ppt/theme/theme1.xml><?xml version="1.0" encoding="utf-8"?>
<a:theme xmlns:a="http://schemas.openxmlformats.org/drawingml/2006/main" name="תבנית עיצוב - ערימת ספרים">
  <a:themeElements>
    <a:clrScheme name="תבנית עיצוב - ערימת ספרי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תבנית עיצוב - ערימת ספרים">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80008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9050" cap="flat" cmpd="sng" algn="ctr">
          <a:solidFill>
            <a:srgbClr val="80008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cs typeface="Arial" pitchFamily="34" charset="0"/>
          </a:defRPr>
        </a:defPPr>
      </a:lstStyle>
    </a:lnDef>
  </a:objectDefaults>
  <a:extraClrSchemeLst>
    <a:extraClrScheme>
      <a:clrScheme name="תבנית עיצוב - ערימת ספרי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תבנית עיצוב - ערימת ספרי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תבנית עיצוב - ערימת ספרי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תבנית עיצוב - ערימת ספרי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תבנית עיצוב - ערימת ספרי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תבנית עיצוב - ערימת ספרי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תבנית עיצוב - ערימת ספרי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תבנית עיצוב - ערימת ספרי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תבנית עיצוב - ערימת ספרי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תבנית עיצוב - ערימת ספרי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תבנית עיצוב - ערימת ספרי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תבנית עיצוב - ערימת ספרי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849D0A22B4C78647A0C37495F1D07C16" ma:contentTypeVersion="13" ma:contentTypeDescription="צור מסמך חדש." ma:contentTypeScope="" ma:versionID="095e6f9b18a4cb5096b03e4014510f61">
  <xsd:schema xmlns:xsd="http://www.w3.org/2001/XMLSchema" xmlns:xs="http://www.w3.org/2001/XMLSchema" xmlns:p="http://schemas.microsoft.com/office/2006/metadata/properties" xmlns:ns3="5e7c0a19-715d-474c-a140-65bc7d48cc8c" xmlns:ns4="6eca4281-902b-480b-b15b-d48b9211e29d" targetNamespace="http://schemas.microsoft.com/office/2006/metadata/properties" ma:root="true" ma:fieldsID="e279e820233e05ea639647b9f8de6998" ns3:_="" ns4:_="">
    <xsd:import namespace="5e7c0a19-715d-474c-a140-65bc7d48cc8c"/>
    <xsd:import namespace="6eca4281-902b-480b-b15b-d48b9211e29d"/>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c0a19-715d-474c-a140-65bc7d48cc8c" elementFormDefault="qualified">
    <xsd:import namespace="http://schemas.microsoft.com/office/2006/documentManagement/types"/>
    <xsd:import namespace="http://schemas.microsoft.com/office/infopath/2007/PartnerControls"/>
    <xsd:element name="SharedWithDetails" ma:index="8" nillable="true" ma:displayName="משותף עם פרטים" ma:description="" ma:internalName="SharedWithDetails" ma:readOnly="true">
      <xsd:simpleType>
        <xsd:restriction base="dms:Note">
          <xsd:maxLength value="255"/>
        </xsd:restriction>
      </xsd:simpleType>
    </xsd:element>
    <xsd:element name="SharedWithUsers" ma:index="9"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של רמז לשיתוף"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a4281-902b-480b-b15b-d48b9211e29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0F5635-1AD1-4998-B4D7-93BCFF151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c0a19-715d-474c-a140-65bc7d48cc8c"/>
    <ds:schemaRef ds:uri="6eca4281-902b-480b-b15b-d48b9211e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94C2D5-46B1-4C3F-AB43-5CC0371643C3}">
  <ds:schemaRefs>
    <ds:schemaRef ds:uri="http://purl.org/dc/elements/1.1/"/>
    <ds:schemaRef ds:uri="http://schemas.microsoft.com/office/2006/metadata/properties"/>
    <ds:schemaRef ds:uri="http://schemas.microsoft.com/office/2006/documentManagement/types"/>
    <ds:schemaRef ds:uri="http://purl.org/dc/terms/"/>
    <ds:schemaRef ds:uri="5e7c0a19-715d-474c-a140-65bc7d48cc8c"/>
    <ds:schemaRef ds:uri="http://purl.org/dc/dcmitype/"/>
    <ds:schemaRef ds:uri="http://schemas.microsoft.com/office/infopath/2007/PartnerControls"/>
    <ds:schemaRef ds:uri="http://schemas.openxmlformats.org/package/2006/metadata/core-properties"/>
    <ds:schemaRef ds:uri="6eca4281-902b-480b-b15b-d48b9211e29d"/>
    <ds:schemaRef ds:uri="http://www.w3.org/XML/1998/namespace"/>
  </ds:schemaRefs>
</ds:datastoreItem>
</file>

<file path=customXml/itemProps3.xml><?xml version="1.0" encoding="utf-8"?>
<ds:datastoreItem xmlns:ds="http://schemas.openxmlformats.org/officeDocument/2006/customXml" ds:itemID="{0E12FB2E-C131-44C8-96A0-7B87B8E758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תבנית עיצוב - ערימת ספרים</Template>
  <TotalTime>15794</TotalTime>
  <Words>2294</Words>
  <Application>Microsoft Office PowerPoint</Application>
  <PresentationFormat>‫הצגה על המסך (4:3)</PresentationFormat>
  <Paragraphs>348</Paragraphs>
  <Slides>31</Slides>
  <Notes>13</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31</vt:i4>
      </vt:variant>
    </vt:vector>
  </HeadingPairs>
  <TitlesOfParts>
    <vt:vector size="42" baseType="lpstr">
      <vt:lpstr>Arial</vt:lpstr>
      <vt:lpstr>Century Gothic</vt:lpstr>
      <vt:lpstr>David</vt:lpstr>
      <vt:lpstr>Lucida Sans Unicode</vt:lpstr>
      <vt:lpstr>Times New Roman</vt:lpstr>
      <vt:lpstr>Verdana</vt:lpstr>
      <vt:lpstr>Wingdings</vt:lpstr>
      <vt:lpstr>Wingdings 2</vt:lpstr>
      <vt:lpstr>Wingdings 3</vt:lpstr>
      <vt:lpstr>תבנית עיצוב - ערימת ספרים</vt:lpstr>
      <vt:lpstr>Office Theme</vt:lpstr>
      <vt:lpstr>מצגת של PowerPoint‏</vt:lpstr>
      <vt:lpstr>מידע לסטודנטים החדשים</vt:lpstr>
      <vt:lpstr>תוכנית המפגש</vt:lpstr>
      <vt:lpstr>קשר ותקשורת</vt:lpstr>
      <vt:lpstr> הערה על כיתות הלימוד:</vt:lpstr>
      <vt:lpstr>דרישות להשלמת התואר</vt:lpstr>
      <vt:lpstr>דרישות להתחלת התמחות</vt:lpstr>
      <vt:lpstr>מבוא לפיזיקה אקדמית - 11179</vt:lpstr>
      <vt:lpstr>אנגלית ברמות שונות</vt:lpstr>
      <vt:lpstr>חדו"א 1 - 11003</vt:lpstr>
      <vt:lpstr>אלגברה - 11001</vt:lpstr>
      <vt:lpstr>מבוא לגרפיקה הנדסית - 22112</vt:lpstr>
      <vt:lpstr>כימיה מכ' - 41077</vt:lpstr>
      <vt:lpstr>מבוא יצירתי להנדסת מכונות - 22705</vt:lpstr>
      <vt:lpstr>מצגת של PowerPoint‏</vt:lpstr>
      <vt:lpstr>מצגת של PowerPoint‏</vt:lpstr>
      <vt:lpstr>קבלת פטור</vt:lpstr>
      <vt:lpstr>מילואים</vt:lpstr>
      <vt:lpstr>הערות ועצות </vt:lpstr>
      <vt:lpstr>הערות ועצות </vt:lpstr>
      <vt:lpstr>הערות ועצות </vt:lpstr>
      <vt:lpstr>דיקנט הסטודנטים (בנין B)</vt:lpstr>
      <vt:lpstr>מצגת של PowerPoint‏</vt:lpstr>
      <vt:lpstr>חונכים</vt:lpstr>
      <vt:lpstr>מערכת רישום ובנית מערכת שעות</vt:lpstr>
      <vt:lpstr>תהליך הרישום</vt:lpstr>
      <vt:lpstr>תהליך הרישום</vt:lpstr>
      <vt:lpstr>תהליך הרישום</vt:lpstr>
      <vt:lpstr>תהליך הרישום</vt:lpstr>
      <vt:lpstr>מערכת רישום ותקנון אקדמי</vt:lpstr>
      <vt:lpstr>והכי הכי חשוב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אראלה</dc:creator>
  <cp:lastModifiedBy>עמליה חיים</cp:lastModifiedBy>
  <cp:revision>284</cp:revision>
  <dcterms:created xsi:type="dcterms:W3CDTF">2006-10-21T14:33:38Z</dcterms:created>
  <dcterms:modified xsi:type="dcterms:W3CDTF">2023-02-28T12:27:35Z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TC011594401037</vt:lpwstr>
  </property>
  <property fmtid="{D5CDD505-2E9C-101B-9397-08002B2CF9AE}" pid="3" name="ContentTypeId">
    <vt:lpwstr>0x010100849D0A22B4C78647A0C37495F1D07C16</vt:lpwstr>
  </property>
</Properties>
</file>